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4" r:id="rId3"/>
    <p:sldId id="273" r:id="rId4"/>
    <p:sldId id="266" r:id="rId5"/>
    <p:sldId id="280" r:id="rId6"/>
    <p:sldId id="274" r:id="rId7"/>
    <p:sldId id="276" r:id="rId8"/>
    <p:sldId id="277" r:id="rId9"/>
    <p:sldId id="278" r:id="rId10"/>
    <p:sldId id="258" r:id="rId11"/>
    <p:sldId id="291" r:id="rId12"/>
    <p:sldId id="279" r:id="rId13"/>
    <p:sldId id="283" r:id="rId14"/>
    <p:sldId id="282" r:id="rId15"/>
    <p:sldId id="292" r:id="rId16"/>
    <p:sldId id="286" r:id="rId17"/>
    <p:sldId id="287" r:id="rId18"/>
    <p:sldId id="293" r:id="rId19"/>
    <p:sldId id="288" r:id="rId20"/>
    <p:sldId id="289" r:id="rId21"/>
    <p:sldId id="262"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2" d="100"/>
          <a:sy n="92" d="100"/>
        </p:scale>
        <p:origin x="33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865D8-7BC4-46B3-8675-088E313D3546}" type="datetimeFigureOut">
              <a:rPr lang="en-US" smtClean="0"/>
              <a:t>29-Jan-23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97C2E-6FC3-4270-8CBC-5A21F097F614}" type="slidenum">
              <a:rPr lang="en-US" smtClean="0"/>
              <a:t>‹#›</a:t>
            </a:fld>
            <a:endParaRPr lang="en-US"/>
          </a:p>
        </p:txBody>
      </p:sp>
    </p:spTree>
    <p:extLst>
      <p:ext uri="{BB962C8B-B14F-4D97-AF65-F5344CB8AC3E}">
        <p14:creationId xmlns:p14="http://schemas.microsoft.com/office/powerpoint/2010/main" val="3826213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Solar power is the key to a clean energy future and play crucial role in decar­bonization of our societies. Every day, the sun gives off far more energy than we need to power every­thing on earth.</a:t>
            </a:r>
          </a:p>
          <a:p>
            <a:endParaRPr lang="en-US" dirty="0"/>
          </a:p>
          <a:p>
            <a:r>
              <a:rPr lang="en-US" dirty="0"/>
              <a:t>Saves money: </a:t>
            </a:r>
            <a:r>
              <a:rPr lang="en-US" b="1" dirty="0"/>
              <a:t>Financial returns and lower monthly utility bills are major incentives for going solar, Moreover, installation costs has </a:t>
            </a:r>
            <a:r>
              <a:rPr lang="en-US" b="1" dirty="0" err="1"/>
              <a:t>substantiall</a:t>
            </a:r>
            <a:r>
              <a:rPr lang="en-US" b="1" dirty="0"/>
              <a:t> decreased over the years</a:t>
            </a:r>
            <a:endParaRPr lang="en-US" dirty="0"/>
          </a:p>
        </p:txBody>
      </p:sp>
      <p:sp>
        <p:nvSpPr>
          <p:cNvPr id="4" name="Slide Number Placeholder 3"/>
          <p:cNvSpPr>
            <a:spLocks noGrp="1"/>
          </p:cNvSpPr>
          <p:nvPr>
            <p:ph type="sldNum" sz="quarter" idx="5"/>
          </p:nvPr>
        </p:nvSpPr>
        <p:spPr/>
        <p:txBody>
          <a:bodyPr/>
          <a:lstStyle/>
          <a:p>
            <a:fld id="{F9097C2E-6FC3-4270-8CBC-5A21F097F614}" type="slidenum">
              <a:rPr lang="en-US" smtClean="0"/>
              <a:t>4</a:t>
            </a:fld>
            <a:endParaRPr lang="en-US"/>
          </a:p>
        </p:txBody>
      </p:sp>
    </p:spTree>
    <p:extLst>
      <p:ext uri="{BB962C8B-B14F-4D97-AF65-F5344CB8AC3E}">
        <p14:creationId xmlns:p14="http://schemas.microsoft.com/office/powerpoint/2010/main" val="29727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Egyptian solar market is expected to register a CAGR of more than 8% during the forecast period, 2022-20.27.  CAGR (Compound annual growth rate)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government has formulated plans under its National Renewable Energy Strategy to increase the share of renewable energy in the national energy mix to </a:t>
            </a:r>
            <a:r>
              <a:rPr lang="en-US" sz="1200" b="1" dirty="0"/>
              <a:t>20%</a:t>
            </a:r>
            <a:r>
              <a:rPr lang="en-US" sz="1200" dirty="0"/>
              <a:t>by 2022 and further double it to 42% by 2035. </a:t>
            </a:r>
          </a:p>
          <a:p>
            <a:r>
              <a:rPr lang="en-US" dirty="0"/>
              <a:t> </a:t>
            </a:r>
          </a:p>
        </p:txBody>
      </p:sp>
      <p:sp>
        <p:nvSpPr>
          <p:cNvPr id="4" name="Slide Number Placeholder 3"/>
          <p:cNvSpPr>
            <a:spLocks noGrp="1"/>
          </p:cNvSpPr>
          <p:nvPr>
            <p:ph type="sldNum" sz="quarter" idx="5"/>
          </p:nvPr>
        </p:nvSpPr>
        <p:spPr/>
        <p:txBody>
          <a:bodyPr/>
          <a:lstStyle/>
          <a:p>
            <a:fld id="{F9097C2E-6FC3-4270-8CBC-5A21F097F614}" type="slidenum">
              <a:rPr lang="en-US" smtClean="0"/>
              <a:t>5</a:t>
            </a:fld>
            <a:endParaRPr lang="en-US"/>
          </a:p>
        </p:txBody>
      </p:sp>
    </p:spTree>
    <p:extLst>
      <p:ext uri="{BB962C8B-B14F-4D97-AF65-F5344CB8AC3E}">
        <p14:creationId xmlns:p14="http://schemas.microsoft.com/office/powerpoint/2010/main" val="99273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97C2E-6FC3-4270-8CBC-5A21F097F614}" type="slidenum">
              <a:rPr lang="en-US" smtClean="0"/>
              <a:t>6</a:t>
            </a:fld>
            <a:endParaRPr lang="en-US"/>
          </a:p>
        </p:txBody>
      </p:sp>
    </p:spTree>
    <p:extLst>
      <p:ext uri="{BB962C8B-B14F-4D97-AF65-F5344CB8AC3E}">
        <p14:creationId xmlns:p14="http://schemas.microsoft.com/office/powerpoint/2010/main" val="251474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solar radiation</a:t>
            </a:r>
            <a:r>
              <a:rPr lang="en-US" dirty="0"/>
              <a:t> that fills our sky can be direct, diffuse or reflected radiation.</a:t>
            </a:r>
          </a:p>
          <a:p>
            <a:r>
              <a:rPr lang="en-US" b="1" dirty="0"/>
              <a:t>Reflected radiation</a:t>
            </a:r>
            <a:r>
              <a:rPr lang="en-US" dirty="0"/>
              <a:t> describes sunlight that has been reflected off of non-atmospheric things such as the ground. Asphalt reflects about 4% of the light that strikes it and a lawn about 25%.</a:t>
            </a:r>
          </a:p>
          <a:p>
            <a:endParaRPr lang="en-US" dirty="0"/>
          </a:p>
          <a:p>
            <a:r>
              <a:rPr lang="en-US" dirty="0"/>
              <a:t>When the sky is clear and the sun is very high in the sky, </a:t>
            </a:r>
            <a:r>
              <a:rPr lang="en-US" b="1" dirty="0"/>
              <a:t>direct radiation</a:t>
            </a:r>
            <a:r>
              <a:rPr lang="en-US" dirty="0"/>
              <a:t> is around 85% of the total insolation striking the ground and </a:t>
            </a:r>
            <a:r>
              <a:rPr lang="en-US" b="1" dirty="0"/>
              <a:t>diffuse radiation</a:t>
            </a:r>
            <a:r>
              <a:rPr lang="en-US" dirty="0"/>
              <a:t> is about 15%.</a:t>
            </a:r>
          </a:p>
        </p:txBody>
      </p:sp>
      <p:sp>
        <p:nvSpPr>
          <p:cNvPr id="4" name="Slide Number Placeholder 3"/>
          <p:cNvSpPr>
            <a:spLocks noGrp="1"/>
          </p:cNvSpPr>
          <p:nvPr>
            <p:ph type="sldNum" sz="quarter" idx="5"/>
          </p:nvPr>
        </p:nvSpPr>
        <p:spPr/>
        <p:txBody>
          <a:bodyPr/>
          <a:lstStyle/>
          <a:p>
            <a:fld id="{F9097C2E-6FC3-4270-8CBC-5A21F097F614}" type="slidenum">
              <a:rPr lang="en-US" smtClean="0"/>
              <a:t>7</a:t>
            </a:fld>
            <a:endParaRPr lang="en-US"/>
          </a:p>
        </p:txBody>
      </p:sp>
    </p:spTree>
    <p:extLst>
      <p:ext uri="{BB962C8B-B14F-4D97-AF65-F5344CB8AC3E}">
        <p14:creationId xmlns:p14="http://schemas.microsoft.com/office/powerpoint/2010/main" val="255115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97C2E-6FC3-4270-8CBC-5A21F097F614}" type="slidenum">
              <a:rPr lang="en-US" smtClean="0"/>
              <a:t>10</a:t>
            </a:fld>
            <a:endParaRPr lang="en-US"/>
          </a:p>
        </p:txBody>
      </p:sp>
    </p:spTree>
    <p:extLst>
      <p:ext uri="{BB962C8B-B14F-4D97-AF65-F5344CB8AC3E}">
        <p14:creationId xmlns:p14="http://schemas.microsoft.com/office/powerpoint/2010/main" val="373825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A00C-3E14-D10A-DA48-D30D85D8EF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9DD6AE-C70B-C989-9ACA-B437EA219E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D20134-E433-BA67-392B-9C6920B230A8}"/>
              </a:ext>
            </a:extLst>
          </p:cNvPr>
          <p:cNvSpPr>
            <a:spLocks noGrp="1"/>
          </p:cNvSpPr>
          <p:nvPr>
            <p:ph type="dt" sz="half" idx="10"/>
          </p:nvPr>
        </p:nvSpPr>
        <p:spPr/>
        <p:txBody>
          <a:bodyPr/>
          <a:lstStyle/>
          <a:p>
            <a:fld id="{F2D8DCDE-783D-47FD-8476-387370D04C16}" type="datetimeFigureOut">
              <a:rPr lang="en-US" smtClean="0"/>
              <a:t>29-Jan-23</a:t>
            </a:fld>
            <a:endParaRPr lang="en-US"/>
          </a:p>
        </p:txBody>
      </p:sp>
      <p:sp>
        <p:nvSpPr>
          <p:cNvPr id="5" name="Footer Placeholder 4">
            <a:extLst>
              <a:ext uri="{FF2B5EF4-FFF2-40B4-BE49-F238E27FC236}">
                <a16:creationId xmlns:a16="http://schemas.microsoft.com/office/drawing/2014/main" id="{58D999E5-3B65-2914-0081-D51FD8CB9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783DB-EF61-ACF8-28F6-D7A4F03694BC}"/>
              </a:ext>
            </a:extLst>
          </p:cNvPr>
          <p:cNvSpPr>
            <a:spLocks noGrp="1"/>
          </p:cNvSpPr>
          <p:nvPr>
            <p:ph type="sldNum" sz="quarter" idx="12"/>
          </p:nvPr>
        </p:nvSpPr>
        <p:spPr/>
        <p:txBody>
          <a:bodyPr/>
          <a:lstStyle/>
          <a:p>
            <a:fld id="{4DCE2785-3C5F-465E-9BE1-997290C0E6BA}" type="slidenum">
              <a:rPr lang="en-US" smtClean="0"/>
              <a:t>‹#›</a:t>
            </a:fld>
            <a:endParaRPr lang="en-US"/>
          </a:p>
        </p:txBody>
      </p:sp>
    </p:spTree>
    <p:extLst>
      <p:ext uri="{BB962C8B-B14F-4D97-AF65-F5344CB8AC3E}">
        <p14:creationId xmlns:p14="http://schemas.microsoft.com/office/powerpoint/2010/main" val="3997706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09E4-EA13-CEF0-8321-7932BD2D2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C7EB00-54EC-01A2-887E-0DAD1B16D9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747381-6579-5163-614B-91092B108A05}"/>
              </a:ext>
            </a:extLst>
          </p:cNvPr>
          <p:cNvSpPr>
            <a:spLocks noGrp="1"/>
          </p:cNvSpPr>
          <p:nvPr>
            <p:ph type="dt" sz="half" idx="10"/>
          </p:nvPr>
        </p:nvSpPr>
        <p:spPr/>
        <p:txBody>
          <a:bodyPr/>
          <a:lstStyle/>
          <a:p>
            <a:fld id="{F2D8DCDE-783D-47FD-8476-387370D04C16}" type="datetimeFigureOut">
              <a:rPr lang="en-US" smtClean="0"/>
              <a:t>29-Jan-23</a:t>
            </a:fld>
            <a:endParaRPr lang="en-US"/>
          </a:p>
        </p:txBody>
      </p:sp>
      <p:sp>
        <p:nvSpPr>
          <p:cNvPr id="5" name="Footer Placeholder 4">
            <a:extLst>
              <a:ext uri="{FF2B5EF4-FFF2-40B4-BE49-F238E27FC236}">
                <a16:creationId xmlns:a16="http://schemas.microsoft.com/office/drawing/2014/main" id="{5FDF5B0A-39BC-E62D-7104-0E6056AEB3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29229-920C-798F-BFBE-C866F13104CC}"/>
              </a:ext>
            </a:extLst>
          </p:cNvPr>
          <p:cNvSpPr>
            <a:spLocks noGrp="1"/>
          </p:cNvSpPr>
          <p:nvPr>
            <p:ph type="sldNum" sz="quarter" idx="12"/>
          </p:nvPr>
        </p:nvSpPr>
        <p:spPr/>
        <p:txBody>
          <a:bodyPr/>
          <a:lstStyle/>
          <a:p>
            <a:fld id="{4DCE2785-3C5F-465E-9BE1-997290C0E6BA}" type="slidenum">
              <a:rPr lang="en-US" smtClean="0"/>
              <a:t>‹#›</a:t>
            </a:fld>
            <a:endParaRPr lang="en-US"/>
          </a:p>
        </p:txBody>
      </p:sp>
    </p:spTree>
    <p:extLst>
      <p:ext uri="{BB962C8B-B14F-4D97-AF65-F5344CB8AC3E}">
        <p14:creationId xmlns:p14="http://schemas.microsoft.com/office/powerpoint/2010/main" val="3785204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90995B-AA12-A06C-4415-36C63E136C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B6090-A884-BB59-A675-F8F20343FC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69FD3-30BA-3EE8-2D68-E98B61E8A349}"/>
              </a:ext>
            </a:extLst>
          </p:cNvPr>
          <p:cNvSpPr>
            <a:spLocks noGrp="1"/>
          </p:cNvSpPr>
          <p:nvPr>
            <p:ph type="dt" sz="half" idx="10"/>
          </p:nvPr>
        </p:nvSpPr>
        <p:spPr/>
        <p:txBody>
          <a:bodyPr/>
          <a:lstStyle/>
          <a:p>
            <a:fld id="{F2D8DCDE-783D-47FD-8476-387370D04C16}" type="datetimeFigureOut">
              <a:rPr lang="en-US" smtClean="0"/>
              <a:t>29-Jan-23</a:t>
            </a:fld>
            <a:endParaRPr lang="en-US"/>
          </a:p>
        </p:txBody>
      </p:sp>
      <p:sp>
        <p:nvSpPr>
          <p:cNvPr id="5" name="Footer Placeholder 4">
            <a:extLst>
              <a:ext uri="{FF2B5EF4-FFF2-40B4-BE49-F238E27FC236}">
                <a16:creationId xmlns:a16="http://schemas.microsoft.com/office/drawing/2014/main" id="{903C5364-7505-5DF6-6C98-12FBC1015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8EDCF-94FA-1C24-91A0-382FE6DE7BA1}"/>
              </a:ext>
            </a:extLst>
          </p:cNvPr>
          <p:cNvSpPr>
            <a:spLocks noGrp="1"/>
          </p:cNvSpPr>
          <p:nvPr>
            <p:ph type="sldNum" sz="quarter" idx="12"/>
          </p:nvPr>
        </p:nvSpPr>
        <p:spPr/>
        <p:txBody>
          <a:bodyPr/>
          <a:lstStyle/>
          <a:p>
            <a:fld id="{4DCE2785-3C5F-465E-9BE1-997290C0E6BA}" type="slidenum">
              <a:rPr lang="en-US" smtClean="0"/>
              <a:t>‹#›</a:t>
            </a:fld>
            <a:endParaRPr lang="en-US"/>
          </a:p>
        </p:txBody>
      </p:sp>
    </p:spTree>
    <p:extLst>
      <p:ext uri="{BB962C8B-B14F-4D97-AF65-F5344CB8AC3E}">
        <p14:creationId xmlns:p14="http://schemas.microsoft.com/office/powerpoint/2010/main" val="3317989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pic>
        <p:nvPicPr>
          <p:cNvPr id="9" name="Content Placeholder 12" descr="A picture containing outdoor object, comet, night sky&#10;&#10;Description automatically generated">
            <a:extLst>
              <a:ext uri="{FF2B5EF4-FFF2-40B4-BE49-F238E27FC236}">
                <a16:creationId xmlns:a16="http://schemas.microsoft.com/office/drawing/2014/main" id="{8CDF121E-411B-0000-E1AF-F94BC2D9CDBB}"/>
              </a:ext>
            </a:extLst>
          </p:cNvPr>
          <p:cNvPicPr>
            <a:picLocks noChangeAspect="1"/>
          </p:cNvPicPr>
          <p:nvPr userDrawn="1"/>
        </p:nvPicPr>
        <p:blipFill rotWithShape="1">
          <a:blip r:embed="rId2">
            <a:alphaModFix amt="52000"/>
            <a:extLst>
              <a:ext uri="{28A0092B-C50C-407E-A947-70E740481C1C}">
                <a14:useLocalDpi xmlns:a14="http://schemas.microsoft.com/office/drawing/2010/main" val="0"/>
              </a:ext>
            </a:extLst>
          </a:blip>
          <a:srcRect t="6682" b="8731"/>
          <a:stretch/>
        </p:blipFill>
        <p:spPr>
          <a:xfrm>
            <a:off x="20" y="0"/>
            <a:ext cx="12191980" cy="6857990"/>
          </a:xfrm>
          <a:prstGeom prst="rect">
            <a:avLst/>
          </a:prstGeom>
        </p:spPr>
      </p:pic>
      <p:sp>
        <p:nvSpPr>
          <p:cNvPr id="2" name="Title 1">
            <a:extLst>
              <a:ext uri="{FF2B5EF4-FFF2-40B4-BE49-F238E27FC236}">
                <a16:creationId xmlns:a16="http://schemas.microsoft.com/office/drawing/2014/main" id="{6B3049E3-7695-7AAC-C8C1-54CAAA55812B}"/>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A4724C52-16B6-E884-13AF-42C1C8797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B0C39-ED1B-4533-86D8-443CF0CF8158}"/>
              </a:ext>
            </a:extLst>
          </p:cNvPr>
          <p:cNvSpPr>
            <a:spLocks noGrp="1"/>
          </p:cNvSpPr>
          <p:nvPr>
            <p:ph type="dt" sz="half" idx="10"/>
          </p:nvPr>
        </p:nvSpPr>
        <p:spPr/>
        <p:txBody>
          <a:bodyPr/>
          <a:lstStyle/>
          <a:p>
            <a:fld id="{F2D8DCDE-783D-47FD-8476-387370D04C16}" type="datetimeFigureOut">
              <a:rPr lang="en-US" smtClean="0"/>
              <a:t>29-Jan-23</a:t>
            </a:fld>
            <a:endParaRPr lang="en-US"/>
          </a:p>
        </p:txBody>
      </p:sp>
      <p:sp>
        <p:nvSpPr>
          <p:cNvPr id="5" name="Footer Placeholder 4">
            <a:extLst>
              <a:ext uri="{FF2B5EF4-FFF2-40B4-BE49-F238E27FC236}">
                <a16:creationId xmlns:a16="http://schemas.microsoft.com/office/drawing/2014/main" id="{E3264134-9CBF-2216-676D-1100414C6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5BA6-7B42-B209-D22A-F9D5E2D4E119}"/>
              </a:ext>
            </a:extLst>
          </p:cNvPr>
          <p:cNvSpPr>
            <a:spLocks noGrp="1"/>
          </p:cNvSpPr>
          <p:nvPr>
            <p:ph type="sldNum" sz="quarter" idx="12"/>
          </p:nvPr>
        </p:nvSpPr>
        <p:spPr/>
        <p:txBody>
          <a:bodyPr/>
          <a:lstStyle/>
          <a:p>
            <a:fld id="{4DCE2785-3C5F-465E-9BE1-997290C0E6BA}" type="slidenum">
              <a:rPr lang="en-US" smtClean="0"/>
              <a:t>‹#›</a:t>
            </a:fld>
            <a:endParaRPr lang="en-US"/>
          </a:p>
        </p:txBody>
      </p:sp>
    </p:spTree>
    <p:extLst>
      <p:ext uri="{BB962C8B-B14F-4D97-AF65-F5344CB8AC3E}">
        <p14:creationId xmlns:p14="http://schemas.microsoft.com/office/powerpoint/2010/main" val="220267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ECBB-06BD-A3A9-6743-DCB6F10D64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CEEBC3-205B-CC37-B525-AAE97732CB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71F234-565D-5C8F-2076-A7F1D38C9051}"/>
              </a:ext>
            </a:extLst>
          </p:cNvPr>
          <p:cNvSpPr>
            <a:spLocks noGrp="1"/>
          </p:cNvSpPr>
          <p:nvPr>
            <p:ph type="dt" sz="half" idx="10"/>
          </p:nvPr>
        </p:nvSpPr>
        <p:spPr/>
        <p:txBody>
          <a:bodyPr/>
          <a:lstStyle/>
          <a:p>
            <a:fld id="{F2D8DCDE-783D-47FD-8476-387370D04C16}" type="datetimeFigureOut">
              <a:rPr lang="en-US" smtClean="0"/>
              <a:t>29-Jan-23</a:t>
            </a:fld>
            <a:endParaRPr lang="en-US"/>
          </a:p>
        </p:txBody>
      </p:sp>
      <p:sp>
        <p:nvSpPr>
          <p:cNvPr id="5" name="Footer Placeholder 4">
            <a:extLst>
              <a:ext uri="{FF2B5EF4-FFF2-40B4-BE49-F238E27FC236}">
                <a16:creationId xmlns:a16="http://schemas.microsoft.com/office/drawing/2014/main" id="{D95DB828-3EF3-8660-4867-537850B08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B2D5F-EFA9-6157-5B34-C0424AFAA7D0}"/>
              </a:ext>
            </a:extLst>
          </p:cNvPr>
          <p:cNvSpPr>
            <a:spLocks noGrp="1"/>
          </p:cNvSpPr>
          <p:nvPr>
            <p:ph type="sldNum" sz="quarter" idx="12"/>
          </p:nvPr>
        </p:nvSpPr>
        <p:spPr/>
        <p:txBody>
          <a:bodyPr/>
          <a:lstStyle/>
          <a:p>
            <a:fld id="{4DCE2785-3C5F-465E-9BE1-997290C0E6BA}" type="slidenum">
              <a:rPr lang="en-US" smtClean="0"/>
              <a:t>‹#›</a:t>
            </a:fld>
            <a:endParaRPr lang="en-US"/>
          </a:p>
        </p:txBody>
      </p:sp>
    </p:spTree>
    <p:extLst>
      <p:ext uri="{BB962C8B-B14F-4D97-AF65-F5344CB8AC3E}">
        <p14:creationId xmlns:p14="http://schemas.microsoft.com/office/powerpoint/2010/main" val="416981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13AFC-13A0-CEC7-8306-2195009825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68244B-CD61-EA79-8CD4-5CBF1890CA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46171B-4CA2-AF3E-01BF-3B1B6B369B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87FDE6-1505-7C74-B37E-6959DD7683FE}"/>
              </a:ext>
            </a:extLst>
          </p:cNvPr>
          <p:cNvSpPr>
            <a:spLocks noGrp="1"/>
          </p:cNvSpPr>
          <p:nvPr>
            <p:ph type="dt" sz="half" idx="10"/>
          </p:nvPr>
        </p:nvSpPr>
        <p:spPr/>
        <p:txBody>
          <a:bodyPr/>
          <a:lstStyle/>
          <a:p>
            <a:fld id="{F2D8DCDE-783D-47FD-8476-387370D04C16}" type="datetimeFigureOut">
              <a:rPr lang="en-US" smtClean="0"/>
              <a:t>29-Jan-23</a:t>
            </a:fld>
            <a:endParaRPr lang="en-US"/>
          </a:p>
        </p:txBody>
      </p:sp>
      <p:sp>
        <p:nvSpPr>
          <p:cNvPr id="6" name="Footer Placeholder 5">
            <a:extLst>
              <a:ext uri="{FF2B5EF4-FFF2-40B4-BE49-F238E27FC236}">
                <a16:creationId xmlns:a16="http://schemas.microsoft.com/office/drawing/2014/main" id="{744B74EA-1504-B4F9-B9A8-64659D15D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FFDB3-9125-0E4C-CADC-C2F337CB4CD4}"/>
              </a:ext>
            </a:extLst>
          </p:cNvPr>
          <p:cNvSpPr>
            <a:spLocks noGrp="1"/>
          </p:cNvSpPr>
          <p:nvPr>
            <p:ph type="sldNum" sz="quarter" idx="12"/>
          </p:nvPr>
        </p:nvSpPr>
        <p:spPr/>
        <p:txBody>
          <a:bodyPr/>
          <a:lstStyle/>
          <a:p>
            <a:fld id="{4DCE2785-3C5F-465E-9BE1-997290C0E6BA}" type="slidenum">
              <a:rPr lang="en-US" smtClean="0"/>
              <a:t>‹#›</a:t>
            </a:fld>
            <a:endParaRPr lang="en-US"/>
          </a:p>
        </p:txBody>
      </p:sp>
    </p:spTree>
    <p:extLst>
      <p:ext uri="{BB962C8B-B14F-4D97-AF65-F5344CB8AC3E}">
        <p14:creationId xmlns:p14="http://schemas.microsoft.com/office/powerpoint/2010/main" val="977571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182C-69DC-542E-A21F-00B7D54022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F61C08-FF4C-9DBD-0991-60DBB6B725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095D2-0C4E-8F6B-7EEE-5AE44B787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D91EAB-C021-9B0E-5DF1-048B1D06D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89959B-3F0B-5EA3-890D-33C5A77F90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DC4FF0-102B-721D-E507-C02E22845207}"/>
              </a:ext>
            </a:extLst>
          </p:cNvPr>
          <p:cNvSpPr>
            <a:spLocks noGrp="1"/>
          </p:cNvSpPr>
          <p:nvPr>
            <p:ph type="dt" sz="half" idx="10"/>
          </p:nvPr>
        </p:nvSpPr>
        <p:spPr/>
        <p:txBody>
          <a:bodyPr/>
          <a:lstStyle/>
          <a:p>
            <a:fld id="{F2D8DCDE-783D-47FD-8476-387370D04C16}" type="datetimeFigureOut">
              <a:rPr lang="en-US" smtClean="0"/>
              <a:t>29-Jan-23</a:t>
            </a:fld>
            <a:endParaRPr lang="en-US"/>
          </a:p>
        </p:txBody>
      </p:sp>
      <p:sp>
        <p:nvSpPr>
          <p:cNvPr id="8" name="Footer Placeholder 7">
            <a:extLst>
              <a:ext uri="{FF2B5EF4-FFF2-40B4-BE49-F238E27FC236}">
                <a16:creationId xmlns:a16="http://schemas.microsoft.com/office/drawing/2014/main" id="{C774CBC1-763C-D422-200D-D923FA5C52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44319A-D567-BE93-DC1A-7A89E31EAC0A}"/>
              </a:ext>
            </a:extLst>
          </p:cNvPr>
          <p:cNvSpPr>
            <a:spLocks noGrp="1"/>
          </p:cNvSpPr>
          <p:nvPr>
            <p:ph type="sldNum" sz="quarter" idx="12"/>
          </p:nvPr>
        </p:nvSpPr>
        <p:spPr/>
        <p:txBody>
          <a:bodyPr/>
          <a:lstStyle/>
          <a:p>
            <a:fld id="{4DCE2785-3C5F-465E-9BE1-997290C0E6BA}" type="slidenum">
              <a:rPr lang="en-US" smtClean="0"/>
              <a:t>‹#›</a:t>
            </a:fld>
            <a:endParaRPr lang="en-US"/>
          </a:p>
        </p:txBody>
      </p:sp>
    </p:spTree>
    <p:extLst>
      <p:ext uri="{BB962C8B-B14F-4D97-AF65-F5344CB8AC3E}">
        <p14:creationId xmlns:p14="http://schemas.microsoft.com/office/powerpoint/2010/main" val="277025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EC17C-6690-3D0A-35C4-BFCDDA43B2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CA4F3C-5FD1-93BF-146E-90DE9CD1A3BE}"/>
              </a:ext>
            </a:extLst>
          </p:cNvPr>
          <p:cNvSpPr>
            <a:spLocks noGrp="1"/>
          </p:cNvSpPr>
          <p:nvPr>
            <p:ph type="dt" sz="half" idx="10"/>
          </p:nvPr>
        </p:nvSpPr>
        <p:spPr/>
        <p:txBody>
          <a:bodyPr/>
          <a:lstStyle/>
          <a:p>
            <a:fld id="{F2D8DCDE-783D-47FD-8476-387370D04C16}" type="datetimeFigureOut">
              <a:rPr lang="en-US" smtClean="0"/>
              <a:t>29-Jan-23</a:t>
            </a:fld>
            <a:endParaRPr lang="en-US"/>
          </a:p>
        </p:txBody>
      </p:sp>
      <p:sp>
        <p:nvSpPr>
          <p:cNvPr id="4" name="Footer Placeholder 3">
            <a:extLst>
              <a:ext uri="{FF2B5EF4-FFF2-40B4-BE49-F238E27FC236}">
                <a16:creationId xmlns:a16="http://schemas.microsoft.com/office/drawing/2014/main" id="{256FF87B-19AA-4574-6541-C7E208D424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F55D92-2C4D-8199-F457-B73BA70616EB}"/>
              </a:ext>
            </a:extLst>
          </p:cNvPr>
          <p:cNvSpPr>
            <a:spLocks noGrp="1"/>
          </p:cNvSpPr>
          <p:nvPr>
            <p:ph type="sldNum" sz="quarter" idx="12"/>
          </p:nvPr>
        </p:nvSpPr>
        <p:spPr/>
        <p:txBody>
          <a:bodyPr/>
          <a:lstStyle/>
          <a:p>
            <a:fld id="{4DCE2785-3C5F-465E-9BE1-997290C0E6BA}" type="slidenum">
              <a:rPr lang="en-US" smtClean="0"/>
              <a:t>‹#›</a:t>
            </a:fld>
            <a:endParaRPr lang="en-US"/>
          </a:p>
        </p:txBody>
      </p:sp>
    </p:spTree>
    <p:extLst>
      <p:ext uri="{BB962C8B-B14F-4D97-AF65-F5344CB8AC3E}">
        <p14:creationId xmlns:p14="http://schemas.microsoft.com/office/powerpoint/2010/main" val="917703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28DB8-BBC9-EF3E-FBF0-5420CAC7FD50}"/>
              </a:ext>
            </a:extLst>
          </p:cNvPr>
          <p:cNvSpPr>
            <a:spLocks noGrp="1"/>
          </p:cNvSpPr>
          <p:nvPr>
            <p:ph type="dt" sz="half" idx="10"/>
          </p:nvPr>
        </p:nvSpPr>
        <p:spPr/>
        <p:txBody>
          <a:bodyPr/>
          <a:lstStyle/>
          <a:p>
            <a:fld id="{F2D8DCDE-783D-47FD-8476-387370D04C16}" type="datetimeFigureOut">
              <a:rPr lang="en-US" smtClean="0"/>
              <a:t>29-Jan-23</a:t>
            </a:fld>
            <a:endParaRPr lang="en-US"/>
          </a:p>
        </p:txBody>
      </p:sp>
      <p:sp>
        <p:nvSpPr>
          <p:cNvPr id="3" name="Footer Placeholder 2">
            <a:extLst>
              <a:ext uri="{FF2B5EF4-FFF2-40B4-BE49-F238E27FC236}">
                <a16:creationId xmlns:a16="http://schemas.microsoft.com/office/drawing/2014/main" id="{450A7814-A52A-58E1-8A72-D91E6FEA5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702B60-F2B8-BB40-DB7D-CBE2994C6A1A}"/>
              </a:ext>
            </a:extLst>
          </p:cNvPr>
          <p:cNvSpPr>
            <a:spLocks noGrp="1"/>
          </p:cNvSpPr>
          <p:nvPr>
            <p:ph type="sldNum" sz="quarter" idx="12"/>
          </p:nvPr>
        </p:nvSpPr>
        <p:spPr/>
        <p:txBody>
          <a:bodyPr/>
          <a:lstStyle/>
          <a:p>
            <a:fld id="{4DCE2785-3C5F-465E-9BE1-997290C0E6BA}" type="slidenum">
              <a:rPr lang="en-US" smtClean="0"/>
              <a:t>‹#›</a:t>
            </a:fld>
            <a:endParaRPr lang="en-US"/>
          </a:p>
        </p:txBody>
      </p:sp>
    </p:spTree>
    <p:extLst>
      <p:ext uri="{BB962C8B-B14F-4D97-AF65-F5344CB8AC3E}">
        <p14:creationId xmlns:p14="http://schemas.microsoft.com/office/powerpoint/2010/main" val="1500387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D166-5107-CA62-4D72-1204594186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727EED-139B-C9DD-A55D-799D4B33A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987B5A-BC15-6A95-8D42-3501267C1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0D0E20-997B-4736-42B8-34371C6CA721}"/>
              </a:ext>
            </a:extLst>
          </p:cNvPr>
          <p:cNvSpPr>
            <a:spLocks noGrp="1"/>
          </p:cNvSpPr>
          <p:nvPr>
            <p:ph type="dt" sz="half" idx="10"/>
          </p:nvPr>
        </p:nvSpPr>
        <p:spPr/>
        <p:txBody>
          <a:bodyPr/>
          <a:lstStyle/>
          <a:p>
            <a:fld id="{F2D8DCDE-783D-47FD-8476-387370D04C16}" type="datetimeFigureOut">
              <a:rPr lang="en-US" smtClean="0"/>
              <a:t>29-Jan-23</a:t>
            </a:fld>
            <a:endParaRPr lang="en-US"/>
          </a:p>
        </p:txBody>
      </p:sp>
      <p:sp>
        <p:nvSpPr>
          <p:cNvPr id="6" name="Footer Placeholder 5">
            <a:extLst>
              <a:ext uri="{FF2B5EF4-FFF2-40B4-BE49-F238E27FC236}">
                <a16:creationId xmlns:a16="http://schemas.microsoft.com/office/drawing/2014/main" id="{7C5850AA-00E3-1873-D23C-D500BBEDE5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CC77D-CA19-3F34-1BE6-23B1EECD879F}"/>
              </a:ext>
            </a:extLst>
          </p:cNvPr>
          <p:cNvSpPr>
            <a:spLocks noGrp="1"/>
          </p:cNvSpPr>
          <p:nvPr>
            <p:ph type="sldNum" sz="quarter" idx="12"/>
          </p:nvPr>
        </p:nvSpPr>
        <p:spPr/>
        <p:txBody>
          <a:bodyPr/>
          <a:lstStyle/>
          <a:p>
            <a:fld id="{4DCE2785-3C5F-465E-9BE1-997290C0E6BA}" type="slidenum">
              <a:rPr lang="en-US" smtClean="0"/>
              <a:t>‹#›</a:t>
            </a:fld>
            <a:endParaRPr lang="en-US"/>
          </a:p>
        </p:txBody>
      </p:sp>
    </p:spTree>
    <p:extLst>
      <p:ext uri="{BB962C8B-B14F-4D97-AF65-F5344CB8AC3E}">
        <p14:creationId xmlns:p14="http://schemas.microsoft.com/office/powerpoint/2010/main" val="724015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3268-22D8-30C8-B5CC-963AF0C7E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C616E3-CEED-1769-6762-80524585E0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9B9F0B-C025-E9A8-8738-4BCDAA97F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AF286-9543-1721-C5E9-1E7F0BCB9A5A}"/>
              </a:ext>
            </a:extLst>
          </p:cNvPr>
          <p:cNvSpPr>
            <a:spLocks noGrp="1"/>
          </p:cNvSpPr>
          <p:nvPr>
            <p:ph type="dt" sz="half" idx="10"/>
          </p:nvPr>
        </p:nvSpPr>
        <p:spPr/>
        <p:txBody>
          <a:bodyPr/>
          <a:lstStyle/>
          <a:p>
            <a:fld id="{F2D8DCDE-783D-47FD-8476-387370D04C16}" type="datetimeFigureOut">
              <a:rPr lang="en-US" smtClean="0"/>
              <a:t>29-Jan-23</a:t>
            </a:fld>
            <a:endParaRPr lang="en-US"/>
          </a:p>
        </p:txBody>
      </p:sp>
      <p:sp>
        <p:nvSpPr>
          <p:cNvPr id="6" name="Footer Placeholder 5">
            <a:extLst>
              <a:ext uri="{FF2B5EF4-FFF2-40B4-BE49-F238E27FC236}">
                <a16:creationId xmlns:a16="http://schemas.microsoft.com/office/drawing/2014/main" id="{3EEC8712-1408-D6E4-58CC-E452114E6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B99FAB-3128-7F60-7C07-89D73ED377D7}"/>
              </a:ext>
            </a:extLst>
          </p:cNvPr>
          <p:cNvSpPr>
            <a:spLocks noGrp="1"/>
          </p:cNvSpPr>
          <p:nvPr>
            <p:ph type="sldNum" sz="quarter" idx="12"/>
          </p:nvPr>
        </p:nvSpPr>
        <p:spPr/>
        <p:txBody>
          <a:bodyPr/>
          <a:lstStyle/>
          <a:p>
            <a:fld id="{4DCE2785-3C5F-465E-9BE1-997290C0E6BA}" type="slidenum">
              <a:rPr lang="en-US" smtClean="0"/>
              <a:t>‹#›</a:t>
            </a:fld>
            <a:endParaRPr lang="en-US"/>
          </a:p>
        </p:txBody>
      </p:sp>
    </p:spTree>
    <p:extLst>
      <p:ext uri="{BB962C8B-B14F-4D97-AF65-F5344CB8AC3E}">
        <p14:creationId xmlns:p14="http://schemas.microsoft.com/office/powerpoint/2010/main" val="1909122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5924DB-9BD0-5907-EDA0-669843A618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03A9CF-5E86-8492-F3F4-FD028A251A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FEFB49-0807-D5AC-A974-FE909DBF3F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D8DCDE-783D-47FD-8476-387370D04C16}" type="datetimeFigureOut">
              <a:rPr lang="en-US" smtClean="0"/>
              <a:t>29-Jan-23</a:t>
            </a:fld>
            <a:endParaRPr lang="en-US"/>
          </a:p>
        </p:txBody>
      </p:sp>
      <p:sp>
        <p:nvSpPr>
          <p:cNvPr id="5" name="Footer Placeholder 4">
            <a:extLst>
              <a:ext uri="{FF2B5EF4-FFF2-40B4-BE49-F238E27FC236}">
                <a16:creationId xmlns:a16="http://schemas.microsoft.com/office/drawing/2014/main" id="{E831DBB0-4EE7-32FA-62AB-0C2258F155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2E4483-85B3-48DC-4615-9EC0CB8686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CE2785-3C5F-465E-9BE1-997290C0E6BA}" type="slidenum">
              <a:rPr lang="en-US" smtClean="0"/>
              <a:t>‹#›</a:t>
            </a:fld>
            <a:endParaRPr lang="en-US"/>
          </a:p>
        </p:txBody>
      </p:sp>
    </p:spTree>
    <p:extLst>
      <p:ext uri="{BB962C8B-B14F-4D97-AF65-F5344CB8AC3E}">
        <p14:creationId xmlns:p14="http://schemas.microsoft.com/office/powerpoint/2010/main" val="1459402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7.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7.emf"/></Relationships>
</file>

<file path=ppt/slides/_rels/slide17.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png"/><Relationship Id="rId3" Type="http://schemas.openxmlformats.org/officeDocument/2006/relationships/slideLayout" Target="../slideLayouts/slideLayout2.xml"/><Relationship Id="rId7" Type="http://schemas.openxmlformats.org/officeDocument/2006/relationships/image" Target="../media/image51.emf"/><Relationship Id="rId12" Type="http://schemas.openxmlformats.org/officeDocument/2006/relationships/image" Target="../media/image56.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png"/><Relationship Id="rId9" Type="http://schemas.openxmlformats.org/officeDocument/2006/relationships/image" Target="../media/image53.emf"/></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britannica.com/science/solar-energ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jpeg"/><Relationship Id="rId7"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tennae in a row">
            <a:extLst>
              <a:ext uri="{FF2B5EF4-FFF2-40B4-BE49-F238E27FC236}">
                <a16:creationId xmlns:a16="http://schemas.microsoft.com/office/drawing/2014/main" id="{82704D79-74DA-9519-0820-014CDCF2FF90}"/>
              </a:ext>
            </a:extLst>
          </p:cNvPr>
          <p:cNvPicPr>
            <a:picLocks noChangeAspect="1"/>
          </p:cNvPicPr>
          <p:nvPr/>
        </p:nvPicPr>
        <p:blipFill rotWithShape="1">
          <a:blip r:embed="rId2">
            <a:extLst>
              <a:ext uri="{28A0092B-C50C-407E-A947-70E740481C1C}">
                <a14:useLocalDpi xmlns:a14="http://schemas.microsoft.com/office/drawing/2010/main" val="0"/>
              </a:ext>
            </a:extLst>
          </a:blip>
          <a:srcRect t="8204" b="7526"/>
          <a:stretch/>
        </p:blipFill>
        <p:spPr>
          <a:xfrm>
            <a:off x="20" y="10"/>
            <a:ext cx="12191980" cy="6857990"/>
          </a:xfrm>
          <a:prstGeom prst="rect">
            <a:avLst/>
          </a:prstGeom>
        </p:spPr>
      </p:pic>
      <p:sp>
        <p:nvSpPr>
          <p:cNvPr id="39" name="Freeform: Shape 3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C5C57BC9-6195-608E-998A-B9FFC77BE7A2}"/>
              </a:ext>
            </a:extLst>
          </p:cNvPr>
          <p:cNvSpPr>
            <a:spLocks noGrp="1"/>
          </p:cNvSpPr>
          <p:nvPr>
            <p:ph type="subTitle" idx="1"/>
          </p:nvPr>
        </p:nvSpPr>
        <p:spPr>
          <a:xfrm>
            <a:off x="841249" y="5543643"/>
            <a:ext cx="8856058" cy="742541"/>
          </a:xfrm>
        </p:spPr>
        <p:txBody>
          <a:bodyPr>
            <a:normAutofit/>
          </a:bodyPr>
          <a:lstStyle/>
          <a:p>
            <a:pPr algn="l"/>
            <a:r>
              <a:rPr lang="en-US" sz="1600" dirty="0">
                <a:solidFill>
                  <a:srgbClr val="FFFFFF"/>
                </a:solidFill>
                <a:latin typeface="CMBX12"/>
              </a:rPr>
              <a:t>By:  Ahmed El Araby</a:t>
            </a:r>
          </a:p>
          <a:p>
            <a:pPr algn="l"/>
            <a:r>
              <a:rPr lang="en-US" sz="1600" dirty="0">
                <a:solidFill>
                  <a:srgbClr val="FFFFFF"/>
                </a:solidFill>
                <a:latin typeface="CMBX12"/>
              </a:rPr>
              <a:t>Thesis advisor: Dr. Yehia Eissa</a:t>
            </a:r>
          </a:p>
          <a:p>
            <a:pPr algn="l"/>
            <a:endParaRPr lang="en-US" sz="800" dirty="0">
              <a:solidFill>
                <a:srgbClr val="FFFFFF"/>
              </a:solidFill>
            </a:endParaRPr>
          </a:p>
        </p:txBody>
      </p:sp>
      <p:sp>
        <p:nvSpPr>
          <p:cNvPr id="2" name="Title 1">
            <a:extLst>
              <a:ext uri="{FF2B5EF4-FFF2-40B4-BE49-F238E27FC236}">
                <a16:creationId xmlns:a16="http://schemas.microsoft.com/office/drawing/2014/main" id="{D4104574-0DFC-D264-F688-AC8746764950}"/>
              </a:ext>
            </a:extLst>
          </p:cNvPr>
          <p:cNvSpPr>
            <a:spLocks noGrp="1"/>
          </p:cNvSpPr>
          <p:nvPr>
            <p:ph type="ctrTitle"/>
          </p:nvPr>
        </p:nvSpPr>
        <p:spPr>
          <a:xfrm>
            <a:off x="841248" y="4199861"/>
            <a:ext cx="8856059" cy="1336826"/>
          </a:xfrm>
        </p:spPr>
        <p:txBody>
          <a:bodyPr>
            <a:normAutofit/>
          </a:bodyPr>
          <a:lstStyle/>
          <a:p>
            <a:pPr algn="l"/>
            <a:r>
              <a:rPr lang="en-US" sz="4200" b="0" i="0" u="none" strike="noStrike" baseline="0" dirty="0">
                <a:solidFill>
                  <a:srgbClr val="FFFFFF"/>
                </a:solidFill>
                <a:latin typeface="CMBX12"/>
              </a:rPr>
              <a:t>Implementation of a Dual-Axis Tracking</a:t>
            </a:r>
            <a:br>
              <a:rPr lang="en-US" sz="4200" b="0" i="0" u="none" strike="noStrike" baseline="0" dirty="0">
                <a:solidFill>
                  <a:srgbClr val="FFFFFF"/>
                </a:solidFill>
                <a:latin typeface="CMBX12"/>
              </a:rPr>
            </a:br>
            <a:r>
              <a:rPr lang="en-US" sz="4200" b="0" i="0" u="none" strike="noStrike" baseline="0" dirty="0">
                <a:solidFill>
                  <a:srgbClr val="FFFFFF"/>
                </a:solidFill>
                <a:latin typeface="CMBX12"/>
              </a:rPr>
              <a:t>System for Parabolic Dish Collectors</a:t>
            </a:r>
            <a:endParaRPr lang="en-US" sz="4200" dirty="0">
              <a:solidFill>
                <a:srgbClr val="FFFFFF"/>
              </a:solidFill>
            </a:endParaRPr>
          </a:p>
        </p:txBody>
      </p:sp>
      <p:pic>
        <p:nvPicPr>
          <p:cNvPr id="6" name="Picture 5" descr="A picture containing icon&#10;&#10;Description automatically generated">
            <a:extLst>
              <a:ext uri="{FF2B5EF4-FFF2-40B4-BE49-F238E27FC236}">
                <a16:creationId xmlns:a16="http://schemas.microsoft.com/office/drawing/2014/main" id="{98ED7CB4-2247-66CC-D488-5999FBF88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8072" y="0"/>
            <a:ext cx="2673927" cy="641742"/>
          </a:xfrm>
          <a:prstGeom prst="rect">
            <a:avLst/>
          </a:prstGeom>
        </p:spPr>
      </p:pic>
    </p:spTree>
    <p:extLst>
      <p:ext uri="{BB962C8B-B14F-4D97-AF65-F5344CB8AC3E}">
        <p14:creationId xmlns:p14="http://schemas.microsoft.com/office/powerpoint/2010/main" val="1828242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05625DB-E73D-3E9C-5314-E7F3F1013B20}"/>
              </a:ext>
            </a:extLst>
          </p:cNvPr>
          <p:cNvSpPr/>
          <p:nvPr/>
        </p:nvSpPr>
        <p:spPr>
          <a:xfrm>
            <a:off x="500182" y="1410155"/>
            <a:ext cx="2336051"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erson&#10;&#10;Description automatically generated">
            <a:extLst>
              <a:ext uri="{FF2B5EF4-FFF2-40B4-BE49-F238E27FC236}">
                <a16:creationId xmlns:a16="http://schemas.microsoft.com/office/drawing/2014/main" id="{92D33C42-F547-DAA2-0C6F-CEEFDDE8AD75}"/>
              </a:ext>
            </a:extLst>
          </p:cNvPr>
          <p:cNvPicPr>
            <a:picLocks noChangeAspect="1"/>
          </p:cNvPicPr>
          <p:nvPr/>
        </p:nvPicPr>
        <p:blipFill rotWithShape="1">
          <a:blip r:embed="rId3">
            <a:extLst>
              <a:ext uri="{28A0092B-C50C-407E-A947-70E740481C1C}">
                <a14:useLocalDpi xmlns:a14="http://schemas.microsoft.com/office/drawing/2010/main" val="0"/>
              </a:ext>
            </a:extLst>
          </a:blip>
          <a:srcRect l="1023" r="5455"/>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11" name="Picture 10" descr="A machine on the counter&#10;&#10;Description automatically generated with low confidence">
            <a:extLst>
              <a:ext uri="{FF2B5EF4-FFF2-40B4-BE49-F238E27FC236}">
                <a16:creationId xmlns:a16="http://schemas.microsoft.com/office/drawing/2014/main" id="{5209CC4A-C3C5-4267-6B06-BD633AACB5FB}"/>
              </a:ext>
            </a:extLst>
          </p:cNvPr>
          <p:cNvPicPr>
            <a:picLocks noChangeAspect="1"/>
          </p:cNvPicPr>
          <p:nvPr/>
        </p:nvPicPr>
        <p:blipFill rotWithShape="1">
          <a:blip r:embed="rId4">
            <a:extLst>
              <a:ext uri="{28A0092B-C50C-407E-A947-70E740481C1C}">
                <a14:useLocalDpi xmlns:a14="http://schemas.microsoft.com/office/drawing/2010/main" val="0"/>
              </a:ext>
            </a:extLst>
          </a:blip>
          <a:srcRect r="-2" b="891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3" name="Picture 12" descr="A picture containing person, old, dirty&#10;&#10;Description automatically generated">
            <a:extLst>
              <a:ext uri="{FF2B5EF4-FFF2-40B4-BE49-F238E27FC236}">
                <a16:creationId xmlns:a16="http://schemas.microsoft.com/office/drawing/2014/main" id="{54B7FC05-F02C-4B45-8B6A-6C167B693CA3}"/>
              </a:ext>
            </a:extLst>
          </p:cNvPr>
          <p:cNvPicPr>
            <a:picLocks noChangeAspect="1"/>
          </p:cNvPicPr>
          <p:nvPr/>
        </p:nvPicPr>
        <p:blipFill rotWithShape="1">
          <a:blip r:embed="rId5">
            <a:extLst>
              <a:ext uri="{28A0092B-C50C-407E-A947-70E740481C1C}">
                <a14:useLocalDpi xmlns:a14="http://schemas.microsoft.com/office/drawing/2010/main" val="0"/>
              </a:ext>
            </a:extLst>
          </a:blip>
          <a:srcRect t="14548" r="-2" b="33656"/>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9">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1">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3">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B03C50-38A0-23E0-FAF5-EBADB2A104E1}"/>
              </a:ext>
            </a:extLst>
          </p:cNvPr>
          <p:cNvSpPr>
            <a:spLocks noGrp="1"/>
          </p:cNvSpPr>
          <p:nvPr>
            <p:ph type="title"/>
          </p:nvPr>
        </p:nvSpPr>
        <p:spPr>
          <a:xfrm>
            <a:off x="448056" y="685800"/>
            <a:ext cx="2807208" cy="1325563"/>
          </a:xfrm>
        </p:spPr>
        <p:txBody>
          <a:bodyPr>
            <a:normAutofit/>
          </a:bodyPr>
          <a:lstStyle/>
          <a:p>
            <a:r>
              <a:rPr lang="en-US" sz="2800" dirty="0"/>
              <a:t>Aim</a:t>
            </a:r>
          </a:p>
        </p:txBody>
      </p:sp>
      <p:sp>
        <p:nvSpPr>
          <p:cNvPr id="26" name="Rectangle 2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ontent Placeholder 12" descr="A picture containing outdoor object, comet, night sky&#10;&#10;Description automatically generated">
            <a:extLst>
              <a:ext uri="{FF2B5EF4-FFF2-40B4-BE49-F238E27FC236}">
                <a16:creationId xmlns:a16="http://schemas.microsoft.com/office/drawing/2014/main" id="{39661072-491E-3297-3244-1D1524918972}"/>
              </a:ext>
            </a:extLst>
          </p:cNvPr>
          <p:cNvPicPr>
            <a:picLocks noChangeAspect="1"/>
          </p:cNvPicPr>
          <p:nvPr/>
        </p:nvPicPr>
        <p:blipFill rotWithShape="1">
          <a:blip r:embed="rId6">
            <a:alphaModFix amt="19000"/>
            <a:extLst>
              <a:ext uri="{28A0092B-C50C-407E-A947-70E740481C1C}">
                <a14:useLocalDpi xmlns:a14="http://schemas.microsoft.com/office/drawing/2010/main" val="0"/>
              </a:ext>
            </a:extLst>
          </a:blip>
          <a:srcRect t="6682" b="8731"/>
          <a:stretch/>
        </p:blipFill>
        <p:spPr>
          <a:xfrm>
            <a:off x="20" y="-27427"/>
            <a:ext cx="12191980" cy="6857990"/>
          </a:xfrm>
          <a:prstGeom prst="rect">
            <a:avLst/>
          </a:prstGeom>
        </p:spPr>
      </p:pic>
      <p:sp>
        <p:nvSpPr>
          <p:cNvPr id="3" name="Content Placeholder 2">
            <a:extLst>
              <a:ext uri="{FF2B5EF4-FFF2-40B4-BE49-F238E27FC236}">
                <a16:creationId xmlns:a16="http://schemas.microsoft.com/office/drawing/2014/main" id="{8B183768-3FAC-4048-7ADD-C4113FE57418}"/>
              </a:ext>
            </a:extLst>
          </p:cNvPr>
          <p:cNvSpPr>
            <a:spLocks noGrp="1"/>
          </p:cNvSpPr>
          <p:nvPr>
            <p:ph idx="1"/>
          </p:nvPr>
        </p:nvSpPr>
        <p:spPr>
          <a:xfrm>
            <a:off x="200025" y="2466988"/>
            <a:ext cx="3441809" cy="3714356"/>
          </a:xfrm>
        </p:spPr>
        <p:txBody>
          <a:bodyPr>
            <a:normAutofit/>
          </a:bodyPr>
          <a:lstStyle/>
          <a:p>
            <a:r>
              <a:rPr lang="en-US" sz="2000" dirty="0">
                <a:solidFill>
                  <a:schemeClr val="bg2"/>
                </a:solidFill>
              </a:rPr>
              <a:t>The aim of this study is to construct an open-loop dual-axis solar tracking system that follows chronological technology and examine its implementation challenges in the Egyptian industry.</a:t>
            </a:r>
          </a:p>
        </p:txBody>
      </p:sp>
    </p:spTree>
    <p:extLst>
      <p:ext uri="{BB962C8B-B14F-4D97-AF65-F5344CB8AC3E}">
        <p14:creationId xmlns:p14="http://schemas.microsoft.com/office/powerpoint/2010/main" val="1723298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16FC22E-AC8E-922E-276D-31F4235EAEC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442"/>
          <a:stretch/>
        </p:blipFill>
        <p:spPr>
          <a:xfrm>
            <a:off x="0" y="0"/>
            <a:ext cx="12192000" cy="6858000"/>
          </a:xfrm>
          <a:prstGeom prst="rect">
            <a:avLst/>
          </a:prstGeom>
        </p:spPr>
      </p:pic>
      <p:sp>
        <p:nvSpPr>
          <p:cNvPr id="2" name="Title 1">
            <a:extLst>
              <a:ext uri="{FF2B5EF4-FFF2-40B4-BE49-F238E27FC236}">
                <a16:creationId xmlns:a16="http://schemas.microsoft.com/office/drawing/2014/main" id="{5E1794B0-1774-63E7-1E00-60E121D4D7FC}"/>
              </a:ext>
            </a:extLst>
          </p:cNvPr>
          <p:cNvSpPr>
            <a:spLocks noGrp="1"/>
          </p:cNvSpPr>
          <p:nvPr>
            <p:ph type="title"/>
          </p:nvPr>
        </p:nvSpPr>
        <p:spPr>
          <a:xfrm>
            <a:off x="838201" y="1065862"/>
            <a:ext cx="3313164" cy="4726276"/>
          </a:xfrm>
        </p:spPr>
        <p:txBody>
          <a:bodyPr>
            <a:normAutofit/>
          </a:bodyPr>
          <a:lstStyle/>
          <a:p>
            <a:pPr algn="r"/>
            <a:r>
              <a:rPr lang="en-US" sz="3200" dirty="0">
                <a:solidFill>
                  <a:srgbClr val="FFFFFF"/>
                </a:solidFill>
                <a:latin typeface="Cascadia Code SemiLight" panose="020B0609020000020004" pitchFamily="49" charset="0"/>
                <a:cs typeface="Cascadia Code SemiLight" panose="020B0609020000020004" pitchFamily="49" charset="0"/>
              </a:rPr>
              <a:t>Methodology</a:t>
            </a:r>
            <a:endParaRPr lang="en-US" dirty="0">
              <a:solidFill>
                <a:srgbClr val="FFFFFF"/>
              </a:solidFill>
              <a:latin typeface="Cascadia Code SemiLight" panose="020B0609020000020004" pitchFamily="49" charset="0"/>
              <a:cs typeface="Cascadia Code SemiLight" panose="020B0609020000020004" pitchFamily="49" charset="0"/>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3128AB-EFB4-AD5E-C5A8-AE69CCBF34AC}"/>
              </a:ext>
            </a:extLst>
          </p:cNvPr>
          <p:cNvSpPr>
            <a:spLocks noGrp="1"/>
          </p:cNvSpPr>
          <p:nvPr>
            <p:ph idx="1"/>
          </p:nvPr>
        </p:nvSpPr>
        <p:spPr>
          <a:xfrm>
            <a:off x="5155378" y="1065862"/>
            <a:ext cx="6598811" cy="4726276"/>
          </a:xfrm>
        </p:spPr>
        <p:txBody>
          <a:bodyPr anchor="ctr">
            <a:normAutofit/>
          </a:bodyPr>
          <a:lstStyle/>
          <a:p>
            <a:pPr>
              <a:lnSpc>
                <a:spcPct val="150000"/>
              </a:lnSpc>
            </a:pPr>
            <a:r>
              <a:rPr lang="en-US" sz="1800" dirty="0">
                <a:solidFill>
                  <a:srgbClr val="FFFFFF"/>
                </a:solidFill>
                <a:latin typeface="Cascadia Code SemiLight" panose="020B0609020000020004" pitchFamily="49" charset="0"/>
                <a:cs typeface="Cascadia Code SemiLight" panose="020B0609020000020004" pitchFamily="49" charset="0"/>
              </a:rPr>
              <a:t>Solar Geometry</a:t>
            </a:r>
          </a:p>
          <a:p>
            <a:pPr>
              <a:lnSpc>
                <a:spcPct val="150000"/>
              </a:lnSpc>
            </a:pPr>
            <a:r>
              <a:rPr lang="en-US" sz="1800" dirty="0">
                <a:solidFill>
                  <a:srgbClr val="FFFFFF"/>
                </a:solidFill>
                <a:latin typeface="Cascadia Code SemiLight" panose="020B0609020000020004" pitchFamily="49" charset="0"/>
                <a:cs typeface="Cascadia Code SemiLight" panose="020B0609020000020004" pitchFamily="49" charset="0"/>
              </a:rPr>
              <a:t>Software design</a:t>
            </a:r>
          </a:p>
          <a:p>
            <a:pPr>
              <a:lnSpc>
                <a:spcPct val="150000"/>
              </a:lnSpc>
            </a:pPr>
            <a:r>
              <a:rPr lang="en-US" sz="1800" dirty="0">
                <a:solidFill>
                  <a:srgbClr val="FFFFFF"/>
                </a:solidFill>
                <a:latin typeface="Cascadia Code SemiLight" panose="020B0609020000020004" pitchFamily="49" charset="0"/>
                <a:cs typeface="Cascadia Code SemiLight" panose="020B0609020000020004" pitchFamily="49" charset="0"/>
              </a:rPr>
              <a:t>Hardware components</a:t>
            </a:r>
          </a:p>
          <a:p>
            <a:pPr>
              <a:lnSpc>
                <a:spcPct val="150000"/>
              </a:lnSpc>
            </a:pPr>
            <a:endParaRPr lang="en-US" sz="1800" dirty="0">
              <a:solidFill>
                <a:srgbClr val="FFFFFF"/>
              </a:solidFill>
              <a:latin typeface="Cascadia Code SemiLight" panose="020B0609020000020004" pitchFamily="49" charset="0"/>
              <a:cs typeface="Cascadia Code SemiLight" panose="020B0609020000020004" pitchFamily="49" charset="0"/>
            </a:endParaRPr>
          </a:p>
        </p:txBody>
      </p:sp>
    </p:spTree>
    <p:extLst>
      <p:ext uri="{BB962C8B-B14F-4D97-AF65-F5344CB8AC3E}">
        <p14:creationId xmlns:p14="http://schemas.microsoft.com/office/powerpoint/2010/main" val="755668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6FE9908B-FB48-3E48-C8CE-FDAC1495166F}"/>
              </a:ext>
            </a:extLst>
          </p:cNvPr>
          <p:cNvSpPr/>
          <p:nvPr/>
        </p:nvSpPr>
        <p:spPr>
          <a:xfrm>
            <a:off x="0" y="477286"/>
            <a:ext cx="8001000"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6D956-441B-FF70-4A17-FB1D7AF5FF16}"/>
              </a:ext>
            </a:extLst>
          </p:cNvPr>
          <p:cNvSpPr>
            <a:spLocks noGrp="1"/>
          </p:cNvSpPr>
          <p:nvPr>
            <p:ph type="title"/>
          </p:nvPr>
        </p:nvSpPr>
        <p:spPr>
          <a:xfrm>
            <a:off x="285750" y="279400"/>
            <a:ext cx="10515600" cy="1325563"/>
          </a:xfrm>
        </p:spPr>
        <p:txBody>
          <a:bodyPr/>
          <a:lstStyle/>
          <a:p>
            <a:r>
              <a:rPr lang="en-US" dirty="0"/>
              <a:t>Azimuth and Elevation angles</a:t>
            </a:r>
          </a:p>
        </p:txBody>
      </p:sp>
      <p:pic>
        <p:nvPicPr>
          <p:cNvPr id="9" name="Content Placeholder 8" descr="Diagram&#10;&#10;Description automatically generated">
            <a:extLst>
              <a:ext uri="{FF2B5EF4-FFF2-40B4-BE49-F238E27FC236}">
                <a16:creationId xmlns:a16="http://schemas.microsoft.com/office/drawing/2014/main" id="{65A493E8-928D-F572-A231-28AE035261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2568" y="2351735"/>
            <a:ext cx="5396120" cy="3097773"/>
          </a:xfrm>
        </p:spPr>
      </p:pic>
      <p:pic>
        <p:nvPicPr>
          <p:cNvPr id="11" name="Picture 10">
            <a:extLst>
              <a:ext uri="{FF2B5EF4-FFF2-40B4-BE49-F238E27FC236}">
                <a16:creationId xmlns:a16="http://schemas.microsoft.com/office/drawing/2014/main" id="{B979457D-036F-F626-E612-0C38915AAE0F}"/>
              </a:ext>
            </a:extLst>
          </p:cNvPr>
          <p:cNvPicPr>
            <a:picLocks noChangeAspect="1"/>
          </p:cNvPicPr>
          <p:nvPr/>
        </p:nvPicPr>
        <p:blipFill>
          <a:blip r:embed="rId3"/>
          <a:stretch>
            <a:fillRect/>
          </a:stretch>
        </p:blipFill>
        <p:spPr>
          <a:xfrm>
            <a:off x="3294443" y="2658723"/>
            <a:ext cx="2601532" cy="2483796"/>
          </a:xfrm>
          <a:prstGeom prst="rect">
            <a:avLst/>
          </a:prstGeom>
        </p:spPr>
      </p:pic>
      <p:pic>
        <p:nvPicPr>
          <p:cNvPr id="13" name="Picture 12">
            <a:extLst>
              <a:ext uri="{FF2B5EF4-FFF2-40B4-BE49-F238E27FC236}">
                <a16:creationId xmlns:a16="http://schemas.microsoft.com/office/drawing/2014/main" id="{391542CF-339D-BF84-8AD4-968CC8415B2D}"/>
              </a:ext>
            </a:extLst>
          </p:cNvPr>
          <p:cNvPicPr>
            <a:picLocks noChangeAspect="1"/>
          </p:cNvPicPr>
          <p:nvPr/>
        </p:nvPicPr>
        <p:blipFill>
          <a:blip r:embed="rId4"/>
          <a:stretch>
            <a:fillRect/>
          </a:stretch>
        </p:blipFill>
        <p:spPr>
          <a:xfrm>
            <a:off x="490446" y="2658723"/>
            <a:ext cx="2111374" cy="2483796"/>
          </a:xfrm>
          <a:prstGeom prst="rect">
            <a:avLst/>
          </a:prstGeom>
        </p:spPr>
      </p:pic>
      <p:sp>
        <p:nvSpPr>
          <p:cNvPr id="3" name="TextBox 2">
            <a:extLst>
              <a:ext uri="{FF2B5EF4-FFF2-40B4-BE49-F238E27FC236}">
                <a16:creationId xmlns:a16="http://schemas.microsoft.com/office/drawing/2014/main" id="{C3CB1547-01C3-87D8-1F0D-B59A40F9138F}"/>
              </a:ext>
            </a:extLst>
          </p:cNvPr>
          <p:cNvSpPr txBox="1"/>
          <p:nvPr/>
        </p:nvSpPr>
        <p:spPr>
          <a:xfrm>
            <a:off x="328912" y="2056855"/>
            <a:ext cx="2434441" cy="307777"/>
          </a:xfrm>
          <a:prstGeom prst="rect">
            <a:avLst/>
          </a:prstGeom>
          <a:noFill/>
        </p:spPr>
        <p:txBody>
          <a:bodyPr wrap="square" rtlCol="0">
            <a:spAutoFit/>
          </a:bodyPr>
          <a:lstStyle/>
          <a:p>
            <a:pPr algn="ctr"/>
            <a:r>
              <a:rPr lang="en-US" sz="1400" dirty="0">
                <a:solidFill>
                  <a:schemeClr val="bg1"/>
                </a:solidFill>
              </a:rPr>
              <a:t>Elevation angle</a:t>
            </a:r>
          </a:p>
        </p:txBody>
      </p:sp>
      <p:cxnSp>
        <p:nvCxnSpPr>
          <p:cNvPr id="4" name="Straight Connector 3">
            <a:extLst>
              <a:ext uri="{FF2B5EF4-FFF2-40B4-BE49-F238E27FC236}">
                <a16:creationId xmlns:a16="http://schemas.microsoft.com/office/drawing/2014/main" id="{CD0F655E-13A0-41C0-21A2-A071F5EC358E}"/>
              </a:ext>
            </a:extLst>
          </p:cNvPr>
          <p:cNvCxnSpPr>
            <a:cxnSpLocks/>
          </p:cNvCxnSpPr>
          <p:nvPr/>
        </p:nvCxnSpPr>
        <p:spPr>
          <a:xfrm>
            <a:off x="633290" y="2462662"/>
            <a:ext cx="1825683" cy="0"/>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1B65F6DB-89BD-E2A4-B95F-FB9170FD26C8}"/>
              </a:ext>
            </a:extLst>
          </p:cNvPr>
          <p:cNvSpPr txBox="1"/>
          <p:nvPr/>
        </p:nvSpPr>
        <p:spPr>
          <a:xfrm>
            <a:off x="3410909" y="2046156"/>
            <a:ext cx="2362569" cy="307777"/>
          </a:xfrm>
          <a:prstGeom prst="rect">
            <a:avLst/>
          </a:prstGeom>
          <a:noFill/>
        </p:spPr>
        <p:txBody>
          <a:bodyPr wrap="square" rtlCol="0">
            <a:spAutoFit/>
          </a:bodyPr>
          <a:lstStyle/>
          <a:p>
            <a:pPr algn="ctr"/>
            <a:r>
              <a:rPr lang="en-US" sz="1400" dirty="0">
                <a:solidFill>
                  <a:schemeClr val="bg1"/>
                </a:solidFill>
              </a:rPr>
              <a:t>Azimuth angle</a:t>
            </a:r>
          </a:p>
        </p:txBody>
      </p:sp>
      <p:cxnSp>
        <p:nvCxnSpPr>
          <p:cNvPr id="6" name="Straight Connector 5">
            <a:extLst>
              <a:ext uri="{FF2B5EF4-FFF2-40B4-BE49-F238E27FC236}">
                <a16:creationId xmlns:a16="http://schemas.microsoft.com/office/drawing/2014/main" id="{FB8D8021-5840-C3DD-9B56-ED8ADD0AD882}"/>
              </a:ext>
            </a:extLst>
          </p:cNvPr>
          <p:cNvCxnSpPr>
            <a:cxnSpLocks/>
          </p:cNvCxnSpPr>
          <p:nvPr/>
        </p:nvCxnSpPr>
        <p:spPr>
          <a:xfrm>
            <a:off x="3696813" y="2462662"/>
            <a:ext cx="1790762" cy="0"/>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1147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9F5181D-4ECF-BC83-AA73-836A7DAE9286}"/>
              </a:ext>
            </a:extLst>
          </p:cNvPr>
          <p:cNvSpPr/>
          <p:nvPr/>
        </p:nvSpPr>
        <p:spPr>
          <a:xfrm>
            <a:off x="0" y="579401"/>
            <a:ext cx="5328458"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9E156-AF74-A8D9-B12D-AEECBCCD8E92}"/>
              </a:ext>
            </a:extLst>
          </p:cNvPr>
          <p:cNvSpPr>
            <a:spLocks noGrp="1"/>
          </p:cNvSpPr>
          <p:nvPr>
            <p:ph type="title"/>
          </p:nvPr>
        </p:nvSpPr>
        <p:spPr>
          <a:xfrm>
            <a:off x="372688" y="365124"/>
            <a:ext cx="10515600" cy="1325563"/>
          </a:xfrm>
        </p:spPr>
        <p:txBody>
          <a:bodyPr/>
          <a:lstStyle/>
          <a:p>
            <a:r>
              <a:rPr lang="en-US" dirty="0"/>
              <a:t>Software design</a:t>
            </a:r>
          </a:p>
        </p:txBody>
      </p:sp>
      <p:pic>
        <p:nvPicPr>
          <p:cNvPr id="5" name="Content Placeholder 4" descr="A screenshot of a video game&#10;&#10;Description automatically generated with medium confidence">
            <a:extLst>
              <a:ext uri="{FF2B5EF4-FFF2-40B4-BE49-F238E27FC236}">
                <a16:creationId xmlns:a16="http://schemas.microsoft.com/office/drawing/2014/main" id="{FC598C4E-22F8-33EB-8CA8-DA18868884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4217" y="2146102"/>
            <a:ext cx="4763165" cy="3219899"/>
          </a:xfrm>
        </p:spPr>
      </p:pic>
      <p:pic>
        <p:nvPicPr>
          <p:cNvPr id="9" name="Picture 8">
            <a:extLst>
              <a:ext uri="{FF2B5EF4-FFF2-40B4-BE49-F238E27FC236}">
                <a16:creationId xmlns:a16="http://schemas.microsoft.com/office/drawing/2014/main" id="{BB26D89F-9DE5-64F4-C505-72412E739E4E}"/>
              </a:ext>
            </a:extLst>
          </p:cNvPr>
          <p:cNvPicPr>
            <a:picLocks noChangeAspect="1"/>
          </p:cNvPicPr>
          <p:nvPr/>
        </p:nvPicPr>
        <p:blipFill>
          <a:blip r:embed="rId3"/>
          <a:stretch>
            <a:fillRect/>
          </a:stretch>
        </p:blipFill>
        <p:spPr>
          <a:xfrm>
            <a:off x="7368910" y="0"/>
            <a:ext cx="4350280" cy="6858000"/>
          </a:xfrm>
          <a:prstGeom prst="rect">
            <a:avLst/>
          </a:prstGeom>
        </p:spPr>
      </p:pic>
      <p:pic>
        <p:nvPicPr>
          <p:cNvPr id="11" name="Picture 10">
            <a:extLst>
              <a:ext uri="{FF2B5EF4-FFF2-40B4-BE49-F238E27FC236}">
                <a16:creationId xmlns:a16="http://schemas.microsoft.com/office/drawing/2014/main" id="{7F3CB625-14BE-CAB3-9D92-5F034A178A2B}"/>
              </a:ext>
            </a:extLst>
          </p:cNvPr>
          <p:cNvPicPr>
            <a:picLocks noChangeAspect="1"/>
          </p:cNvPicPr>
          <p:nvPr/>
        </p:nvPicPr>
        <p:blipFill>
          <a:blip r:embed="rId4"/>
          <a:stretch>
            <a:fillRect/>
          </a:stretch>
        </p:blipFill>
        <p:spPr>
          <a:xfrm>
            <a:off x="8382785" y="1027906"/>
            <a:ext cx="2322529" cy="5148929"/>
          </a:xfrm>
          <a:prstGeom prst="rect">
            <a:avLst/>
          </a:prstGeom>
        </p:spPr>
      </p:pic>
      <p:pic>
        <p:nvPicPr>
          <p:cNvPr id="13" name="Picture 12">
            <a:extLst>
              <a:ext uri="{FF2B5EF4-FFF2-40B4-BE49-F238E27FC236}">
                <a16:creationId xmlns:a16="http://schemas.microsoft.com/office/drawing/2014/main" id="{66F1FE38-3317-FBF1-DB7C-2C409A88A964}"/>
              </a:ext>
            </a:extLst>
          </p:cNvPr>
          <p:cNvPicPr>
            <a:picLocks noChangeAspect="1"/>
          </p:cNvPicPr>
          <p:nvPr/>
        </p:nvPicPr>
        <p:blipFill>
          <a:blip r:embed="rId5"/>
          <a:stretch>
            <a:fillRect/>
          </a:stretch>
        </p:blipFill>
        <p:spPr>
          <a:xfrm>
            <a:off x="199506" y="3069182"/>
            <a:ext cx="7090756" cy="1373737"/>
          </a:xfrm>
          <a:prstGeom prst="rect">
            <a:avLst/>
          </a:prstGeom>
        </p:spPr>
      </p:pic>
    </p:spTree>
    <p:extLst>
      <p:ext uri="{BB962C8B-B14F-4D97-AF65-F5344CB8AC3E}">
        <p14:creationId xmlns:p14="http://schemas.microsoft.com/office/powerpoint/2010/main" val="3888475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242F6D-5052-7627-5FAF-EB14EA288DCF}"/>
              </a:ext>
            </a:extLst>
          </p:cNvPr>
          <p:cNvSpPr/>
          <p:nvPr/>
        </p:nvSpPr>
        <p:spPr>
          <a:xfrm>
            <a:off x="0" y="477286"/>
            <a:ext cx="6384175"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5AFD7-27ED-B7FB-91AB-652761CD05B3}"/>
              </a:ext>
            </a:extLst>
          </p:cNvPr>
          <p:cNvSpPr>
            <a:spLocks noGrp="1"/>
          </p:cNvSpPr>
          <p:nvPr>
            <p:ph type="title"/>
          </p:nvPr>
        </p:nvSpPr>
        <p:spPr>
          <a:xfrm>
            <a:off x="331123" y="264619"/>
            <a:ext cx="10515600" cy="1325563"/>
          </a:xfrm>
        </p:spPr>
        <p:txBody>
          <a:bodyPr/>
          <a:lstStyle/>
          <a:p>
            <a:r>
              <a:rPr lang="en-US" dirty="0"/>
              <a:t>Hardware components</a:t>
            </a:r>
          </a:p>
        </p:txBody>
      </p:sp>
      <p:pic>
        <p:nvPicPr>
          <p:cNvPr id="6" name="Content Placeholder 5" descr="A picture containing electronics&#10;&#10;Description automatically generated">
            <a:extLst>
              <a:ext uri="{FF2B5EF4-FFF2-40B4-BE49-F238E27FC236}">
                <a16:creationId xmlns:a16="http://schemas.microsoft.com/office/drawing/2014/main" id="{E8C04D11-5572-D4FB-A2FA-BB1BD6E2E2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4119" y="2612406"/>
            <a:ext cx="3282939" cy="3282939"/>
          </a:xfrm>
        </p:spPr>
      </p:pic>
      <p:pic>
        <p:nvPicPr>
          <p:cNvPr id="8" name="Picture 7" descr="Text, whiteboard&#10;&#10;Description automatically generated">
            <a:extLst>
              <a:ext uri="{FF2B5EF4-FFF2-40B4-BE49-F238E27FC236}">
                <a16:creationId xmlns:a16="http://schemas.microsoft.com/office/drawing/2014/main" id="{372EE402-59FB-FC4F-928D-2651FAC2A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077" y="2527656"/>
            <a:ext cx="3282938" cy="3282938"/>
          </a:xfrm>
          <a:prstGeom prst="rect">
            <a:avLst/>
          </a:prstGeom>
        </p:spPr>
      </p:pic>
      <p:pic>
        <p:nvPicPr>
          <p:cNvPr id="10" name="Picture 9" descr="A picture containing text, electronics, circuit&#10;&#10;Description automatically generated">
            <a:extLst>
              <a:ext uri="{FF2B5EF4-FFF2-40B4-BE49-F238E27FC236}">
                <a16:creationId xmlns:a16="http://schemas.microsoft.com/office/drawing/2014/main" id="{F63C9B26-85DB-3E89-E321-44C59E802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192" y="3240438"/>
            <a:ext cx="3810000" cy="1857375"/>
          </a:xfrm>
          <a:prstGeom prst="rect">
            <a:avLst/>
          </a:prstGeom>
        </p:spPr>
      </p:pic>
      <p:pic>
        <p:nvPicPr>
          <p:cNvPr id="12" name="Picture 11">
            <a:extLst>
              <a:ext uri="{FF2B5EF4-FFF2-40B4-BE49-F238E27FC236}">
                <a16:creationId xmlns:a16="http://schemas.microsoft.com/office/drawing/2014/main" id="{08BE7DEF-149A-D7CE-A51B-F23036FB7151}"/>
              </a:ext>
            </a:extLst>
          </p:cNvPr>
          <p:cNvPicPr>
            <a:picLocks noChangeAspect="1"/>
          </p:cNvPicPr>
          <p:nvPr/>
        </p:nvPicPr>
        <p:blipFill>
          <a:blip r:embed="rId5"/>
          <a:stretch>
            <a:fillRect/>
          </a:stretch>
        </p:blipFill>
        <p:spPr>
          <a:xfrm>
            <a:off x="4254088" y="3798914"/>
            <a:ext cx="3683823" cy="909921"/>
          </a:xfrm>
          <a:prstGeom prst="rect">
            <a:avLst/>
          </a:prstGeom>
        </p:spPr>
      </p:pic>
      <p:sp>
        <p:nvSpPr>
          <p:cNvPr id="13" name="TextBox 12">
            <a:extLst>
              <a:ext uri="{FF2B5EF4-FFF2-40B4-BE49-F238E27FC236}">
                <a16:creationId xmlns:a16="http://schemas.microsoft.com/office/drawing/2014/main" id="{965CEA0F-BCBF-E178-52F0-48533E27D161}"/>
              </a:ext>
            </a:extLst>
          </p:cNvPr>
          <p:cNvSpPr txBox="1"/>
          <p:nvPr/>
        </p:nvSpPr>
        <p:spPr>
          <a:xfrm>
            <a:off x="827676" y="2540659"/>
            <a:ext cx="2434441" cy="307777"/>
          </a:xfrm>
          <a:prstGeom prst="rect">
            <a:avLst/>
          </a:prstGeom>
          <a:noFill/>
        </p:spPr>
        <p:txBody>
          <a:bodyPr wrap="square" rtlCol="0">
            <a:spAutoFit/>
          </a:bodyPr>
          <a:lstStyle/>
          <a:p>
            <a:pPr algn="ctr"/>
            <a:r>
              <a:rPr lang="en-US" sz="1400" dirty="0">
                <a:solidFill>
                  <a:schemeClr val="bg1"/>
                </a:solidFill>
              </a:rPr>
              <a:t>ATMega328 Microcontroller</a:t>
            </a:r>
          </a:p>
        </p:txBody>
      </p:sp>
      <p:sp>
        <p:nvSpPr>
          <p:cNvPr id="15" name="TextBox 14">
            <a:extLst>
              <a:ext uri="{FF2B5EF4-FFF2-40B4-BE49-F238E27FC236}">
                <a16:creationId xmlns:a16="http://schemas.microsoft.com/office/drawing/2014/main" id="{A4E4236E-73D0-70A7-7EC5-07908417B76E}"/>
              </a:ext>
            </a:extLst>
          </p:cNvPr>
          <p:cNvSpPr txBox="1"/>
          <p:nvPr/>
        </p:nvSpPr>
        <p:spPr>
          <a:xfrm>
            <a:off x="8918367" y="1905030"/>
            <a:ext cx="2434441" cy="307777"/>
          </a:xfrm>
          <a:prstGeom prst="rect">
            <a:avLst/>
          </a:prstGeom>
          <a:noFill/>
        </p:spPr>
        <p:txBody>
          <a:bodyPr wrap="square" rtlCol="0">
            <a:spAutoFit/>
          </a:bodyPr>
          <a:lstStyle/>
          <a:p>
            <a:pPr algn="ctr"/>
            <a:r>
              <a:rPr lang="en-US" sz="1400" dirty="0">
                <a:solidFill>
                  <a:schemeClr val="bg1"/>
                </a:solidFill>
              </a:rPr>
              <a:t>NEMA 23 &amp; TB6600 Driver</a:t>
            </a:r>
          </a:p>
        </p:txBody>
      </p:sp>
      <p:cxnSp>
        <p:nvCxnSpPr>
          <p:cNvPr id="16" name="Straight Connector 15">
            <a:extLst>
              <a:ext uri="{FF2B5EF4-FFF2-40B4-BE49-F238E27FC236}">
                <a16:creationId xmlns:a16="http://schemas.microsoft.com/office/drawing/2014/main" id="{E555A205-C3D0-282F-95BA-78F475EE6EF9}"/>
              </a:ext>
            </a:extLst>
          </p:cNvPr>
          <p:cNvCxnSpPr>
            <a:cxnSpLocks/>
          </p:cNvCxnSpPr>
          <p:nvPr/>
        </p:nvCxnSpPr>
        <p:spPr>
          <a:xfrm>
            <a:off x="8918367" y="2334095"/>
            <a:ext cx="2415073" cy="0"/>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3CC0871-4603-8DE8-8DCF-05C3A674E529}"/>
              </a:ext>
            </a:extLst>
          </p:cNvPr>
          <p:cNvCxnSpPr>
            <a:cxnSpLocks/>
          </p:cNvCxnSpPr>
          <p:nvPr/>
        </p:nvCxnSpPr>
        <p:spPr>
          <a:xfrm>
            <a:off x="671497" y="2968632"/>
            <a:ext cx="2746797" cy="0"/>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C2D79895-0C45-A52F-C106-9ABDD906D7BE}"/>
              </a:ext>
            </a:extLst>
          </p:cNvPr>
          <p:cNvSpPr txBox="1"/>
          <p:nvPr/>
        </p:nvSpPr>
        <p:spPr>
          <a:xfrm>
            <a:off x="4724321" y="1922095"/>
            <a:ext cx="2362569" cy="307777"/>
          </a:xfrm>
          <a:prstGeom prst="rect">
            <a:avLst/>
          </a:prstGeom>
          <a:noFill/>
        </p:spPr>
        <p:txBody>
          <a:bodyPr wrap="square" rtlCol="0">
            <a:spAutoFit/>
          </a:bodyPr>
          <a:lstStyle/>
          <a:p>
            <a:pPr algn="ctr"/>
            <a:r>
              <a:rPr lang="en-US" sz="1400" dirty="0" err="1">
                <a:solidFill>
                  <a:schemeClr val="bg1"/>
                </a:solidFill>
              </a:rPr>
              <a:t>Superjack</a:t>
            </a:r>
            <a:r>
              <a:rPr lang="en-US" sz="1400" dirty="0">
                <a:solidFill>
                  <a:schemeClr val="bg1"/>
                </a:solidFill>
              </a:rPr>
              <a:t> Linear actuator</a:t>
            </a:r>
          </a:p>
        </p:txBody>
      </p:sp>
      <p:cxnSp>
        <p:nvCxnSpPr>
          <p:cNvPr id="22" name="Straight Connector 21">
            <a:extLst>
              <a:ext uri="{FF2B5EF4-FFF2-40B4-BE49-F238E27FC236}">
                <a16:creationId xmlns:a16="http://schemas.microsoft.com/office/drawing/2014/main" id="{4DC34CB2-D4E3-9E60-7C8F-6D991F479D99}"/>
              </a:ext>
            </a:extLst>
          </p:cNvPr>
          <p:cNvCxnSpPr>
            <a:cxnSpLocks/>
          </p:cNvCxnSpPr>
          <p:nvPr/>
        </p:nvCxnSpPr>
        <p:spPr>
          <a:xfrm>
            <a:off x="4724321" y="2334095"/>
            <a:ext cx="2388103" cy="0"/>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6C2D9D01-ABAD-8DC0-D3D2-318EC51098DC}"/>
              </a:ext>
            </a:extLst>
          </p:cNvPr>
          <p:cNvPicPr>
            <a:picLocks noChangeAspect="1"/>
          </p:cNvPicPr>
          <p:nvPr/>
        </p:nvPicPr>
        <p:blipFill>
          <a:blip r:embed="rId6"/>
          <a:stretch>
            <a:fillRect/>
          </a:stretch>
        </p:blipFill>
        <p:spPr>
          <a:xfrm>
            <a:off x="2270973" y="1953786"/>
            <a:ext cx="7650051" cy="4111557"/>
          </a:xfrm>
          <a:prstGeom prst="rect">
            <a:avLst/>
          </a:prstGeom>
        </p:spPr>
      </p:pic>
    </p:spTree>
    <p:extLst>
      <p:ext uri="{BB962C8B-B14F-4D97-AF65-F5344CB8AC3E}">
        <p14:creationId xmlns:p14="http://schemas.microsoft.com/office/powerpoint/2010/main" val="1994983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16FC22E-AC8E-922E-276D-31F4235EAEC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442"/>
          <a:stretch/>
        </p:blipFill>
        <p:spPr>
          <a:xfrm>
            <a:off x="0" y="0"/>
            <a:ext cx="12192000" cy="6858000"/>
          </a:xfrm>
          <a:prstGeom prst="rect">
            <a:avLst/>
          </a:prstGeom>
        </p:spPr>
      </p:pic>
      <p:sp>
        <p:nvSpPr>
          <p:cNvPr id="2" name="Title 1">
            <a:extLst>
              <a:ext uri="{FF2B5EF4-FFF2-40B4-BE49-F238E27FC236}">
                <a16:creationId xmlns:a16="http://schemas.microsoft.com/office/drawing/2014/main" id="{5E1794B0-1774-63E7-1E00-60E121D4D7FC}"/>
              </a:ext>
            </a:extLst>
          </p:cNvPr>
          <p:cNvSpPr>
            <a:spLocks noGrp="1"/>
          </p:cNvSpPr>
          <p:nvPr>
            <p:ph type="title"/>
          </p:nvPr>
        </p:nvSpPr>
        <p:spPr>
          <a:xfrm>
            <a:off x="838201" y="1065862"/>
            <a:ext cx="3313164" cy="4726276"/>
          </a:xfrm>
        </p:spPr>
        <p:txBody>
          <a:bodyPr>
            <a:normAutofit/>
          </a:bodyPr>
          <a:lstStyle/>
          <a:p>
            <a:pPr algn="r"/>
            <a:r>
              <a:rPr lang="en-US" sz="3200" dirty="0">
                <a:solidFill>
                  <a:srgbClr val="FFFFFF"/>
                </a:solidFill>
                <a:latin typeface="Cascadia Code SemiLight" panose="020B0609020000020004" pitchFamily="49" charset="0"/>
                <a:cs typeface="Cascadia Code SemiLight" panose="020B0609020000020004" pitchFamily="49" charset="0"/>
              </a:rPr>
              <a:t>Results</a:t>
            </a:r>
            <a:endParaRPr lang="en-US" dirty="0">
              <a:solidFill>
                <a:srgbClr val="FFFFFF"/>
              </a:solidFill>
              <a:latin typeface="Cascadia Code SemiLight" panose="020B0609020000020004" pitchFamily="49" charset="0"/>
              <a:cs typeface="Cascadia Code SemiLight" panose="020B0609020000020004" pitchFamily="49" charset="0"/>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3128AB-EFB4-AD5E-C5A8-AE69CCBF34AC}"/>
              </a:ext>
            </a:extLst>
          </p:cNvPr>
          <p:cNvSpPr>
            <a:spLocks noGrp="1"/>
          </p:cNvSpPr>
          <p:nvPr>
            <p:ph idx="1"/>
          </p:nvPr>
        </p:nvSpPr>
        <p:spPr>
          <a:xfrm>
            <a:off x="5155378" y="1065862"/>
            <a:ext cx="6598811" cy="4726276"/>
          </a:xfrm>
        </p:spPr>
        <p:txBody>
          <a:bodyPr anchor="ctr">
            <a:normAutofit/>
          </a:bodyPr>
          <a:lstStyle/>
          <a:p>
            <a:pPr>
              <a:lnSpc>
                <a:spcPct val="200000"/>
              </a:lnSpc>
            </a:pPr>
            <a:r>
              <a:rPr lang="en-US" sz="2000" dirty="0">
                <a:solidFill>
                  <a:srgbClr val="FFFFFF"/>
                </a:solidFill>
                <a:latin typeface="Cascadia Code SemiLight" panose="020B0609020000020004" pitchFamily="49" charset="0"/>
                <a:cs typeface="Cascadia Code SemiLight" panose="020B0609020000020004" pitchFamily="49" charset="0"/>
              </a:rPr>
              <a:t>SolidWorks design of the system</a:t>
            </a:r>
          </a:p>
          <a:p>
            <a:pPr>
              <a:lnSpc>
                <a:spcPct val="200000"/>
              </a:lnSpc>
            </a:pPr>
            <a:r>
              <a:rPr lang="en-US" sz="2000" dirty="0">
                <a:solidFill>
                  <a:srgbClr val="FFFFFF"/>
                </a:solidFill>
                <a:latin typeface="Cascadia Code SemiLight" panose="020B0609020000020004" pitchFamily="49" charset="0"/>
                <a:cs typeface="Cascadia Code SemiLight" panose="020B0609020000020004" pitchFamily="49" charset="0"/>
              </a:rPr>
              <a:t>Hardware Implementation process</a:t>
            </a:r>
          </a:p>
          <a:p>
            <a:pPr marL="0" indent="0">
              <a:lnSpc>
                <a:spcPct val="150000"/>
              </a:lnSpc>
              <a:buNone/>
            </a:pPr>
            <a:endParaRPr lang="en-US" sz="1800" dirty="0">
              <a:solidFill>
                <a:srgbClr val="FFFFFF"/>
              </a:solidFill>
              <a:latin typeface="Cascadia Code SemiLight" panose="020B0609020000020004" pitchFamily="49" charset="0"/>
              <a:cs typeface="Cascadia Code SemiLight" panose="020B0609020000020004" pitchFamily="49" charset="0"/>
            </a:endParaRPr>
          </a:p>
        </p:txBody>
      </p:sp>
    </p:spTree>
    <p:extLst>
      <p:ext uri="{BB962C8B-B14F-4D97-AF65-F5344CB8AC3E}">
        <p14:creationId xmlns:p14="http://schemas.microsoft.com/office/powerpoint/2010/main" val="3975246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A20EFC9-24D2-F630-ABCF-94F4330B1B20}"/>
              </a:ext>
            </a:extLst>
          </p:cNvPr>
          <p:cNvSpPr/>
          <p:nvPr/>
        </p:nvSpPr>
        <p:spPr>
          <a:xfrm>
            <a:off x="0" y="428251"/>
            <a:ext cx="6288271"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F0817-F536-80A8-92EC-ED16EF228DF2}"/>
              </a:ext>
            </a:extLst>
          </p:cNvPr>
          <p:cNvSpPr>
            <a:spLocks noGrp="1"/>
          </p:cNvSpPr>
          <p:nvPr>
            <p:ph type="title"/>
          </p:nvPr>
        </p:nvSpPr>
        <p:spPr>
          <a:xfrm>
            <a:off x="425497" y="194225"/>
            <a:ext cx="10515600" cy="1325563"/>
          </a:xfrm>
        </p:spPr>
        <p:txBody>
          <a:bodyPr/>
          <a:lstStyle/>
          <a:p>
            <a:r>
              <a:rPr lang="en-US" dirty="0"/>
              <a:t>Design of the system</a:t>
            </a:r>
          </a:p>
        </p:txBody>
      </p:sp>
      <p:pic>
        <p:nvPicPr>
          <p:cNvPr id="5" name="Picture 4">
            <a:extLst>
              <a:ext uri="{FF2B5EF4-FFF2-40B4-BE49-F238E27FC236}">
                <a16:creationId xmlns:a16="http://schemas.microsoft.com/office/drawing/2014/main" id="{3EFAE15E-5157-6791-C73A-315C6AA9E891}"/>
              </a:ext>
            </a:extLst>
          </p:cNvPr>
          <p:cNvPicPr>
            <a:picLocks noChangeAspect="1"/>
          </p:cNvPicPr>
          <p:nvPr/>
        </p:nvPicPr>
        <p:blipFill>
          <a:blip r:embed="rId2"/>
          <a:stretch>
            <a:fillRect/>
          </a:stretch>
        </p:blipFill>
        <p:spPr>
          <a:xfrm>
            <a:off x="738154" y="1636655"/>
            <a:ext cx="2611876" cy="2372201"/>
          </a:xfrm>
          <a:prstGeom prst="rect">
            <a:avLst/>
          </a:prstGeom>
        </p:spPr>
      </p:pic>
      <p:pic>
        <p:nvPicPr>
          <p:cNvPr id="7" name="Picture 6">
            <a:extLst>
              <a:ext uri="{FF2B5EF4-FFF2-40B4-BE49-F238E27FC236}">
                <a16:creationId xmlns:a16="http://schemas.microsoft.com/office/drawing/2014/main" id="{D3E9ACF9-AFFE-6826-E30A-485164BA9645}"/>
              </a:ext>
            </a:extLst>
          </p:cNvPr>
          <p:cNvPicPr>
            <a:picLocks noChangeAspect="1"/>
          </p:cNvPicPr>
          <p:nvPr/>
        </p:nvPicPr>
        <p:blipFill>
          <a:blip r:embed="rId3"/>
          <a:stretch>
            <a:fillRect/>
          </a:stretch>
        </p:blipFill>
        <p:spPr>
          <a:xfrm>
            <a:off x="4498434" y="1636655"/>
            <a:ext cx="3124337" cy="2376467"/>
          </a:xfrm>
          <a:prstGeom prst="rect">
            <a:avLst/>
          </a:prstGeom>
        </p:spPr>
      </p:pic>
      <p:pic>
        <p:nvPicPr>
          <p:cNvPr id="9" name="Picture 8">
            <a:extLst>
              <a:ext uri="{FF2B5EF4-FFF2-40B4-BE49-F238E27FC236}">
                <a16:creationId xmlns:a16="http://schemas.microsoft.com/office/drawing/2014/main" id="{3F7CB6D0-D63F-DC3B-C87E-A7BC11C5941B}"/>
              </a:ext>
            </a:extLst>
          </p:cNvPr>
          <p:cNvPicPr>
            <a:picLocks noChangeAspect="1"/>
          </p:cNvPicPr>
          <p:nvPr/>
        </p:nvPicPr>
        <p:blipFill>
          <a:blip r:embed="rId4"/>
          <a:stretch>
            <a:fillRect/>
          </a:stretch>
        </p:blipFill>
        <p:spPr>
          <a:xfrm>
            <a:off x="8689365" y="1662408"/>
            <a:ext cx="2959838" cy="2374728"/>
          </a:xfrm>
          <a:prstGeom prst="rect">
            <a:avLst/>
          </a:prstGeom>
        </p:spPr>
      </p:pic>
      <p:pic>
        <p:nvPicPr>
          <p:cNvPr id="11" name="Picture 10">
            <a:extLst>
              <a:ext uri="{FF2B5EF4-FFF2-40B4-BE49-F238E27FC236}">
                <a16:creationId xmlns:a16="http://schemas.microsoft.com/office/drawing/2014/main" id="{47CDE2CD-D295-8C91-2D93-64F5F79901DF}"/>
              </a:ext>
            </a:extLst>
          </p:cNvPr>
          <p:cNvPicPr>
            <a:picLocks noChangeAspect="1"/>
          </p:cNvPicPr>
          <p:nvPr/>
        </p:nvPicPr>
        <p:blipFill>
          <a:blip r:embed="rId5"/>
          <a:stretch>
            <a:fillRect/>
          </a:stretch>
        </p:blipFill>
        <p:spPr>
          <a:xfrm>
            <a:off x="796637" y="4488873"/>
            <a:ext cx="3497236" cy="2121228"/>
          </a:xfrm>
          <a:prstGeom prst="rect">
            <a:avLst/>
          </a:prstGeom>
        </p:spPr>
      </p:pic>
      <p:pic>
        <p:nvPicPr>
          <p:cNvPr id="13" name="Picture 12">
            <a:extLst>
              <a:ext uri="{FF2B5EF4-FFF2-40B4-BE49-F238E27FC236}">
                <a16:creationId xmlns:a16="http://schemas.microsoft.com/office/drawing/2014/main" id="{8BDAA170-DD9D-E2B9-FDF8-D7A31B923E59}"/>
              </a:ext>
            </a:extLst>
          </p:cNvPr>
          <p:cNvPicPr>
            <a:picLocks noChangeAspect="1"/>
          </p:cNvPicPr>
          <p:nvPr/>
        </p:nvPicPr>
        <p:blipFill>
          <a:blip r:embed="rId6"/>
          <a:stretch>
            <a:fillRect/>
          </a:stretch>
        </p:blipFill>
        <p:spPr>
          <a:xfrm>
            <a:off x="4498434" y="4488873"/>
            <a:ext cx="3614788" cy="2121611"/>
          </a:xfrm>
          <a:prstGeom prst="rect">
            <a:avLst/>
          </a:prstGeom>
        </p:spPr>
      </p:pic>
      <p:pic>
        <p:nvPicPr>
          <p:cNvPr id="15" name="Picture 14">
            <a:extLst>
              <a:ext uri="{FF2B5EF4-FFF2-40B4-BE49-F238E27FC236}">
                <a16:creationId xmlns:a16="http://schemas.microsoft.com/office/drawing/2014/main" id="{713D31C9-42DF-0997-FFC0-355EBB7640E6}"/>
              </a:ext>
            </a:extLst>
          </p:cNvPr>
          <p:cNvPicPr>
            <a:picLocks noChangeAspect="1"/>
          </p:cNvPicPr>
          <p:nvPr/>
        </p:nvPicPr>
        <p:blipFill>
          <a:blip r:embed="rId7"/>
          <a:stretch>
            <a:fillRect/>
          </a:stretch>
        </p:blipFill>
        <p:spPr>
          <a:xfrm>
            <a:off x="8576333" y="4613624"/>
            <a:ext cx="3252403" cy="1943186"/>
          </a:xfrm>
          <a:prstGeom prst="rect">
            <a:avLst/>
          </a:prstGeom>
        </p:spPr>
      </p:pic>
      <p:pic>
        <p:nvPicPr>
          <p:cNvPr id="17" name="Picture 16">
            <a:extLst>
              <a:ext uri="{FF2B5EF4-FFF2-40B4-BE49-F238E27FC236}">
                <a16:creationId xmlns:a16="http://schemas.microsoft.com/office/drawing/2014/main" id="{B3186D10-C574-2AB8-67FA-6F97D6B33429}"/>
              </a:ext>
            </a:extLst>
          </p:cNvPr>
          <p:cNvPicPr>
            <a:picLocks noChangeAspect="1"/>
          </p:cNvPicPr>
          <p:nvPr/>
        </p:nvPicPr>
        <p:blipFill>
          <a:blip r:embed="rId8"/>
          <a:stretch>
            <a:fillRect/>
          </a:stretch>
        </p:blipFill>
        <p:spPr>
          <a:xfrm>
            <a:off x="425497" y="2535389"/>
            <a:ext cx="4952553" cy="2487573"/>
          </a:xfrm>
          <a:prstGeom prst="rect">
            <a:avLst/>
          </a:prstGeom>
        </p:spPr>
      </p:pic>
      <p:pic>
        <p:nvPicPr>
          <p:cNvPr id="19" name="Picture 18">
            <a:extLst>
              <a:ext uri="{FF2B5EF4-FFF2-40B4-BE49-F238E27FC236}">
                <a16:creationId xmlns:a16="http://schemas.microsoft.com/office/drawing/2014/main" id="{9ADC7EE4-57EB-104F-5E93-52F2DD2C7B70}"/>
              </a:ext>
            </a:extLst>
          </p:cNvPr>
          <p:cNvPicPr>
            <a:picLocks noChangeAspect="1"/>
          </p:cNvPicPr>
          <p:nvPr/>
        </p:nvPicPr>
        <p:blipFill>
          <a:blip r:embed="rId9"/>
          <a:stretch>
            <a:fillRect/>
          </a:stretch>
        </p:blipFill>
        <p:spPr>
          <a:xfrm>
            <a:off x="5780039" y="1567328"/>
            <a:ext cx="5524639" cy="4423694"/>
          </a:xfrm>
          <a:prstGeom prst="rect">
            <a:avLst/>
          </a:prstGeom>
        </p:spPr>
      </p:pic>
    </p:spTree>
    <p:extLst>
      <p:ext uri="{BB962C8B-B14F-4D97-AF65-F5344CB8AC3E}">
        <p14:creationId xmlns:p14="http://schemas.microsoft.com/office/powerpoint/2010/main" val="2293490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2E10848-2872-FA75-9F3D-D0F4A04820AD}"/>
              </a:ext>
            </a:extLst>
          </p:cNvPr>
          <p:cNvSpPr/>
          <p:nvPr/>
        </p:nvSpPr>
        <p:spPr>
          <a:xfrm>
            <a:off x="12776" y="384982"/>
            <a:ext cx="8660094"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76BA8-B748-F9C7-1D78-02803453A3E1}"/>
              </a:ext>
            </a:extLst>
          </p:cNvPr>
          <p:cNvSpPr>
            <a:spLocks noGrp="1"/>
          </p:cNvSpPr>
          <p:nvPr>
            <p:ph type="title"/>
          </p:nvPr>
        </p:nvSpPr>
        <p:spPr>
          <a:xfrm>
            <a:off x="141304" y="168350"/>
            <a:ext cx="10515600" cy="1325563"/>
          </a:xfrm>
        </p:spPr>
        <p:txBody>
          <a:bodyPr>
            <a:normAutofit/>
          </a:bodyPr>
          <a:lstStyle/>
          <a:p>
            <a:r>
              <a:rPr lang="en-US" sz="4000" dirty="0"/>
              <a:t>Hardware implementation process</a:t>
            </a:r>
          </a:p>
        </p:txBody>
      </p:sp>
      <p:pic>
        <p:nvPicPr>
          <p:cNvPr id="5" name="Picture 4">
            <a:extLst>
              <a:ext uri="{FF2B5EF4-FFF2-40B4-BE49-F238E27FC236}">
                <a16:creationId xmlns:a16="http://schemas.microsoft.com/office/drawing/2014/main" id="{D6F95FE2-D730-0E0D-1AE5-0DCE182B4E34}"/>
              </a:ext>
            </a:extLst>
          </p:cNvPr>
          <p:cNvPicPr>
            <a:picLocks noChangeAspect="1"/>
          </p:cNvPicPr>
          <p:nvPr/>
        </p:nvPicPr>
        <p:blipFill>
          <a:blip r:embed="rId4"/>
          <a:stretch>
            <a:fillRect/>
          </a:stretch>
        </p:blipFill>
        <p:spPr>
          <a:xfrm>
            <a:off x="694246" y="1593775"/>
            <a:ext cx="2168468" cy="1626351"/>
          </a:xfrm>
          <a:prstGeom prst="rect">
            <a:avLst/>
          </a:prstGeom>
        </p:spPr>
      </p:pic>
      <p:pic>
        <p:nvPicPr>
          <p:cNvPr id="7" name="Picture 6">
            <a:extLst>
              <a:ext uri="{FF2B5EF4-FFF2-40B4-BE49-F238E27FC236}">
                <a16:creationId xmlns:a16="http://schemas.microsoft.com/office/drawing/2014/main" id="{73536D22-7CDC-F3A1-6E7C-653AC01A63C1}"/>
              </a:ext>
            </a:extLst>
          </p:cNvPr>
          <p:cNvPicPr>
            <a:picLocks noChangeAspect="1"/>
          </p:cNvPicPr>
          <p:nvPr/>
        </p:nvPicPr>
        <p:blipFill>
          <a:blip r:embed="rId5"/>
          <a:stretch>
            <a:fillRect/>
          </a:stretch>
        </p:blipFill>
        <p:spPr>
          <a:xfrm>
            <a:off x="3983410" y="1661597"/>
            <a:ext cx="3089268" cy="1487431"/>
          </a:xfrm>
          <a:prstGeom prst="rect">
            <a:avLst/>
          </a:prstGeom>
        </p:spPr>
      </p:pic>
      <p:pic>
        <p:nvPicPr>
          <p:cNvPr id="9" name="Picture 8">
            <a:extLst>
              <a:ext uri="{FF2B5EF4-FFF2-40B4-BE49-F238E27FC236}">
                <a16:creationId xmlns:a16="http://schemas.microsoft.com/office/drawing/2014/main" id="{927D0F31-34D5-B681-B98F-8D98156B6183}"/>
              </a:ext>
            </a:extLst>
          </p:cNvPr>
          <p:cNvPicPr>
            <a:picLocks noChangeAspect="1"/>
          </p:cNvPicPr>
          <p:nvPr/>
        </p:nvPicPr>
        <p:blipFill>
          <a:blip r:embed="rId6"/>
          <a:stretch>
            <a:fillRect/>
          </a:stretch>
        </p:blipFill>
        <p:spPr>
          <a:xfrm>
            <a:off x="7876906" y="1392608"/>
            <a:ext cx="3608617" cy="2044243"/>
          </a:xfrm>
          <a:prstGeom prst="rect">
            <a:avLst/>
          </a:prstGeom>
        </p:spPr>
      </p:pic>
      <p:pic>
        <p:nvPicPr>
          <p:cNvPr id="11" name="Picture 10">
            <a:extLst>
              <a:ext uri="{FF2B5EF4-FFF2-40B4-BE49-F238E27FC236}">
                <a16:creationId xmlns:a16="http://schemas.microsoft.com/office/drawing/2014/main" id="{1B5D648B-3E85-BEB4-886B-B186D1CAAE60}"/>
              </a:ext>
            </a:extLst>
          </p:cNvPr>
          <p:cNvPicPr>
            <a:picLocks noChangeAspect="1"/>
          </p:cNvPicPr>
          <p:nvPr/>
        </p:nvPicPr>
        <p:blipFill>
          <a:blip r:embed="rId7"/>
          <a:stretch>
            <a:fillRect/>
          </a:stretch>
        </p:blipFill>
        <p:spPr>
          <a:xfrm>
            <a:off x="515922" y="3780760"/>
            <a:ext cx="2525115" cy="2688934"/>
          </a:xfrm>
          <a:prstGeom prst="rect">
            <a:avLst/>
          </a:prstGeom>
        </p:spPr>
      </p:pic>
      <p:pic>
        <p:nvPicPr>
          <p:cNvPr id="13" name="Picture 12">
            <a:extLst>
              <a:ext uri="{FF2B5EF4-FFF2-40B4-BE49-F238E27FC236}">
                <a16:creationId xmlns:a16="http://schemas.microsoft.com/office/drawing/2014/main" id="{4317770C-34C4-8369-92E5-F6E6CC04003C}"/>
              </a:ext>
            </a:extLst>
          </p:cNvPr>
          <p:cNvPicPr>
            <a:picLocks noChangeAspect="1"/>
          </p:cNvPicPr>
          <p:nvPr/>
        </p:nvPicPr>
        <p:blipFill>
          <a:blip r:embed="rId8"/>
          <a:stretch>
            <a:fillRect/>
          </a:stretch>
        </p:blipFill>
        <p:spPr>
          <a:xfrm>
            <a:off x="4135200" y="3850522"/>
            <a:ext cx="2527809" cy="2619172"/>
          </a:xfrm>
          <a:prstGeom prst="rect">
            <a:avLst/>
          </a:prstGeom>
        </p:spPr>
      </p:pic>
      <p:pic>
        <p:nvPicPr>
          <p:cNvPr id="15" name="Picture 14">
            <a:extLst>
              <a:ext uri="{FF2B5EF4-FFF2-40B4-BE49-F238E27FC236}">
                <a16:creationId xmlns:a16="http://schemas.microsoft.com/office/drawing/2014/main" id="{6FEA0CBC-444D-1C6C-1567-8690D4990C2E}"/>
              </a:ext>
            </a:extLst>
          </p:cNvPr>
          <p:cNvPicPr>
            <a:picLocks noChangeAspect="1"/>
          </p:cNvPicPr>
          <p:nvPr/>
        </p:nvPicPr>
        <p:blipFill>
          <a:blip r:embed="rId9"/>
          <a:stretch>
            <a:fillRect/>
          </a:stretch>
        </p:blipFill>
        <p:spPr>
          <a:xfrm>
            <a:off x="8672870" y="3823771"/>
            <a:ext cx="2446986" cy="2645923"/>
          </a:xfrm>
          <a:prstGeom prst="rect">
            <a:avLst/>
          </a:prstGeom>
        </p:spPr>
      </p:pic>
      <p:pic>
        <p:nvPicPr>
          <p:cNvPr id="17" name="Picture 16">
            <a:extLst>
              <a:ext uri="{FF2B5EF4-FFF2-40B4-BE49-F238E27FC236}">
                <a16:creationId xmlns:a16="http://schemas.microsoft.com/office/drawing/2014/main" id="{CD7D4E1B-660C-50DA-C919-9199FA680E92}"/>
              </a:ext>
            </a:extLst>
          </p:cNvPr>
          <p:cNvPicPr>
            <a:picLocks noChangeAspect="1"/>
          </p:cNvPicPr>
          <p:nvPr/>
        </p:nvPicPr>
        <p:blipFill>
          <a:blip r:embed="rId10"/>
          <a:stretch>
            <a:fillRect/>
          </a:stretch>
        </p:blipFill>
        <p:spPr>
          <a:xfrm>
            <a:off x="838445" y="1971888"/>
            <a:ext cx="2508567" cy="3757267"/>
          </a:xfrm>
          <a:prstGeom prst="rect">
            <a:avLst/>
          </a:prstGeom>
        </p:spPr>
      </p:pic>
      <p:pic>
        <p:nvPicPr>
          <p:cNvPr id="19" name="Picture 18">
            <a:extLst>
              <a:ext uri="{FF2B5EF4-FFF2-40B4-BE49-F238E27FC236}">
                <a16:creationId xmlns:a16="http://schemas.microsoft.com/office/drawing/2014/main" id="{F15E7241-0F42-B394-CCA6-1AF42D7C5EE3}"/>
              </a:ext>
            </a:extLst>
          </p:cNvPr>
          <p:cNvPicPr>
            <a:picLocks noChangeAspect="1"/>
          </p:cNvPicPr>
          <p:nvPr/>
        </p:nvPicPr>
        <p:blipFill>
          <a:blip r:embed="rId11"/>
          <a:stretch>
            <a:fillRect/>
          </a:stretch>
        </p:blipFill>
        <p:spPr>
          <a:xfrm>
            <a:off x="4343917" y="1549808"/>
            <a:ext cx="2599266" cy="4601426"/>
          </a:xfrm>
          <a:prstGeom prst="rect">
            <a:avLst/>
          </a:prstGeom>
        </p:spPr>
      </p:pic>
      <p:pic>
        <p:nvPicPr>
          <p:cNvPr id="21" name="Picture 20">
            <a:extLst>
              <a:ext uri="{FF2B5EF4-FFF2-40B4-BE49-F238E27FC236}">
                <a16:creationId xmlns:a16="http://schemas.microsoft.com/office/drawing/2014/main" id="{BDF8A640-04B7-7F8F-180F-6A552CAE56A1}"/>
              </a:ext>
            </a:extLst>
          </p:cNvPr>
          <p:cNvPicPr>
            <a:picLocks noChangeAspect="1"/>
          </p:cNvPicPr>
          <p:nvPr/>
        </p:nvPicPr>
        <p:blipFill>
          <a:blip r:embed="rId12"/>
          <a:stretch>
            <a:fillRect/>
          </a:stretch>
        </p:blipFill>
        <p:spPr>
          <a:xfrm>
            <a:off x="7940088" y="1918402"/>
            <a:ext cx="3245027" cy="3864238"/>
          </a:xfrm>
          <a:prstGeom prst="rect">
            <a:avLst/>
          </a:prstGeom>
        </p:spPr>
      </p:pic>
      <p:pic>
        <p:nvPicPr>
          <p:cNvPr id="3" name="WhatsApp Video 2023-01-29 at 7.40.27 AM">
            <a:hlinkClick r:id="" action="ppaction://media"/>
            <a:extLst>
              <a:ext uri="{FF2B5EF4-FFF2-40B4-BE49-F238E27FC236}">
                <a16:creationId xmlns:a16="http://schemas.microsoft.com/office/drawing/2014/main" id="{70BC086B-BEA1-4AA2-D2AF-074AB752307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4191479" y="1362458"/>
            <a:ext cx="2951791" cy="5394608"/>
          </a:xfrm>
          <a:prstGeom prst="rect">
            <a:avLst/>
          </a:prstGeom>
        </p:spPr>
      </p:pic>
    </p:spTree>
    <p:extLst>
      <p:ext uri="{BB962C8B-B14F-4D97-AF65-F5344CB8AC3E}">
        <p14:creationId xmlns:p14="http://schemas.microsoft.com/office/powerpoint/2010/main" val="3264408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mediacall" presetSubtype="0" fill="hold" nodeType="clickEffect">
                                  <p:stCondLst>
                                    <p:cond delay="0"/>
                                  </p:stCondLst>
                                  <p:childTnLst>
                                    <p:cmd type="call" cmd="playFrom(0.0)">
                                      <p:cBhvr>
                                        <p:cTn id="72" dur="34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3"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16FC22E-AC8E-922E-276D-31F4235EAEC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442"/>
          <a:stretch/>
        </p:blipFill>
        <p:spPr>
          <a:xfrm>
            <a:off x="0" y="0"/>
            <a:ext cx="12192000" cy="6858000"/>
          </a:xfrm>
          <a:prstGeom prst="rect">
            <a:avLst/>
          </a:prstGeom>
        </p:spPr>
      </p:pic>
      <p:sp>
        <p:nvSpPr>
          <p:cNvPr id="2" name="Title 1">
            <a:extLst>
              <a:ext uri="{FF2B5EF4-FFF2-40B4-BE49-F238E27FC236}">
                <a16:creationId xmlns:a16="http://schemas.microsoft.com/office/drawing/2014/main" id="{5E1794B0-1774-63E7-1E00-60E121D4D7FC}"/>
              </a:ext>
            </a:extLst>
          </p:cNvPr>
          <p:cNvSpPr>
            <a:spLocks noGrp="1"/>
          </p:cNvSpPr>
          <p:nvPr>
            <p:ph type="title"/>
          </p:nvPr>
        </p:nvSpPr>
        <p:spPr>
          <a:xfrm>
            <a:off x="838201" y="1065862"/>
            <a:ext cx="3313164" cy="4726276"/>
          </a:xfrm>
        </p:spPr>
        <p:txBody>
          <a:bodyPr>
            <a:normAutofit/>
          </a:bodyPr>
          <a:lstStyle/>
          <a:p>
            <a:pPr algn="r"/>
            <a:r>
              <a:rPr lang="en-US" sz="3200" dirty="0">
                <a:solidFill>
                  <a:srgbClr val="FFFFFF"/>
                </a:solidFill>
                <a:latin typeface="Cascadia Code SemiLight" panose="020B0609020000020004" pitchFamily="49" charset="0"/>
                <a:cs typeface="Cascadia Code SemiLight" panose="020B0609020000020004" pitchFamily="49" charset="0"/>
              </a:rPr>
              <a:t>Conclusion</a:t>
            </a:r>
            <a:endParaRPr lang="en-US" dirty="0">
              <a:solidFill>
                <a:srgbClr val="FFFFFF"/>
              </a:solidFill>
              <a:latin typeface="Cascadia Code SemiLight" panose="020B0609020000020004" pitchFamily="49" charset="0"/>
              <a:cs typeface="Cascadia Code SemiLight" panose="020B0609020000020004" pitchFamily="49" charset="0"/>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3128AB-EFB4-AD5E-C5A8-AE69CCBF34AC}"/>
              </a:ext>
            </a:extLst>
          </p:cNvPr>
          <p:cNvSpPr>
            <a:spLocks noGrp="1"/>
          </p:cNvSpPr>
          <p:nvPr>
            <p:ph idx="1"/>
          </p:nvPr>
        </p:nvSpPr>
        <p:spPr>
          <a:xfrm>
            <a:off x="5155378" y="1065862"/>
            <a:ext cx="6598811" cy="4726276"/>
          </a:xfrm>
        </p:spPr>
        <p:txBody>
          <a:bodyPr anchor="ctr">
            <a:normAutofit/>
          </a:bodyPr>
          <a:lstStyle/>
          <a:p>
            <a:pPr>
              <a:lnSpc>
                <a:spcPct val="200000"/>
              </a:lnSpc>
            </a:pPr>
            <a:r>
              <a:rPr lang="en-US" sz="2000" dirty="0">
                <a:solidFill>
                  <a:srgbClr val="FFFFFF"/>
                </a:solidFill>
                <a:latin typeface="Cascadia Code SemiLight" panose="020B0609020000020004" pitchFamily="49" charset="0"/>
                <a:cs typeface="Cascadia Code SemiLight" panose="020B0609020000020004" pitchFamily="49" charset="0"/>
              </a:rPr>
              <a:t>Discussion</a:t>
            </a:r>
          </a:p>
          <a:p>
            <a:pPr>
              <a:lnSpc>
                <a:spcPct val="200000"/>
              </a:lnSpc>
            </a:pPr>
            <a:r>
              <a:rPr lang="en-US" sz="2000" dirty="0">
                <a:solidFill>
                  <a:srgbClr val="FFFFFF"/>
                </a:solidFill>
                <a:latin typeface="Cascadia Code SemiLight" panose="020B0609020000020004" pitchFamily="49" charset="0"/>
                <a:cs typeface="Cascadia Code SemiLight" panose="020B0609020000020004" pitchFamily="49" charset="0"/>
              </a:rPr>
              <a:t>Future work</a:t>
            </a:r>
          </a:p>
          <a:p>
            <a:pPr marL="0" indent="0">
              <a:lnSpc>
                <a:spcPct val="150000"/>
              </a:lnSpc>
              <a:buNone/>
            </a:pPr>
            <a:endParaRPr lang="en-US" sz="1800" dirty="0">
              <a:solidFill>
                <a:srgbClr val="FFFFFF"/>
              </a:solidFill>
              <a:latin typeface="Cascadia Code SemiLight" panose="020B0609020000020004" pitchFamily="49" charset="0"/>
              <a:cs typeface="Cascadia Code SemiLight" panose="020B0609020000020004" pitchFamily="49" charset="0"/>
            </a:endParaRPr>
          </a:p>
        </p:txBody>
      </p:sp>
    </p:spTree>
    <p:extLst>
      <p:ext uri="{BB962C8B-B14F-4D97-AF65-F5344CB8AC3E}">
        <p14:creationId xmlns:p14="http://schemas.microsoft.com/office/powerpoint/2010/main" val="634133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DD8818D4-F8D8-DD16-4808-1DA803E25E47}"/>
              </a:ext>
            </a:extLst>
          </p:cNvPr>
          <p:cNvSpPr/>
          <p:nvPr/>
        </p:nvSpPr>
        <p:spPr>
          <a:xfrm>
            <a:off x="12776" y="508228"/>
            <a:ext cx="6828599"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94582A-D2EA-BB60-575D-996E54962BD4}"/>
              </a:ext>
            </a:extLst>
          </p:cNvPr>
          <p:cNvSpPr>
            <a:spLocks noGrp="1"/>
          </p:cNvSpPr>
          <p:nvPr>
            <p:ph type="title"/>
          </p:nvPr>
        </p:nvSpPr>
        <p:spPr>
          <a:xfrm>
            <a:off x="141316" y="365125"/>
            <a:ext cx="11212484" cy="1325563"/>
          </a:xfrm>
        </p:spPr>
        <p:txBody>
          <a:bodyPr/>
          <a:lstStyle/>
          <a:p>
            <a:r>
              <a:rPr lang="en-US" dirty="0"/>
              <a:t>Conclusion and discussion</a:t>
            </a:r>
          </a:p>
        </p:txBody>
      </p:sp>
      <p:sp>
        <p:nvSpPr>
          <p:cNvPr id="4" name="TextBox 3">
            <a:extLst>
              <a:ext uri="{FF2B5EF4-FFF2-40B4-BE49-F238E27FC236}">
                <a16:creationId xmlns:a16="http://schemas.microsoft.com/office/drawing/2014/main" id="{8CB76D1C-C1CA-8C3E-1247-1644914AA350}"/>
              </a:ext>
            </a:extLst>
          </p:cNvPr>
          <p:cNvSpPr txBox="1"/>
          <p:nvPr/>
        </p:nvSpPr>
        <p:spPr>
          <a:xfrm>
            <a:off x="838200" y="1690687"/>
            <a:ext cx="10084724" cy="2862322"/>
          </a:xfrm>
          <a:prstGeom prst="rect">
            <a:avLst/>
          </a:prstGeom>
          <a:noFill/>
        </p:spPr>
        <p:txBody>
          <a:bodyPr wrap="square" rtlCol="0">
            <a:spAutoFit/>
          </a:bodyPr>
          <a:lstStyle/>
          <a:p>
            <a:pPr algn="l"/>
            <a:endParaRPr lang="en-US" sz="2000" b="0" i="0" u="none" strike="noStrike" baseline="0" dirty="0">
              <a:solidFill>
                <a:schemeClr val="bg1"/>
              </a:solidFill>
              <a:latin typeface="CMR12"/>
            </a:endParaRPr>
          </a:p>
          <a:p>
            <a:pPr algn="l"/>
            <a:r>
              <a:rPr lang="en-US" sz="2000" b="0" i="0" u="none" strike="noStrike" baseline="0" dirty="0">
                <a:solidFill>
                  <a:schemeClr val="bg1"/>
                </a:solidFill>
                <a:latin typeface="CMR12"/>
              </a:rPr>
              <a:t>Implementing a PDC in the current market has been a hassle considering the limited options for the available motors, hence one must be creative with working with what’s in hand, which is the job of every engineer, problem solving.</a:t>
            </a:r>
          </a:p>
          <a:p>
            <a:pPr algn="l"/>
            <a:endParaRPr lang="en-US" sz="2000" dirty="0">
              <a:solidFill>
                <a:schemeClr val="bg1"/>
              </a:solidFill>
              <a:latin typeface="CMR12"/>
            </a:endParaRPr>
          </a:p>
          <a:p>
            <a:pPr algn="l"/>
            <a:endParaRPr lang="en-US" sz="2000" b="0" i="0" u="none" strike="noStrike" baseline="0" dirty="0">
              <a:solidFill>
                <a:schemeClr val="bg1"/>
              </a:solidFill>
              <a:latin typeface="CMR12"/>
            </a:endParaRPr>
          </a:p>
          <a:p>
            <a:pPr algn="l"/>
            <a:endParaRPr lang="en-US" sz="2000" b="0" i="0" u="none" strike="noStrike" baseline="0" dirty="0">
              <a:solidFill>
                <a:schemeClr val="bg1"/>
              </a:solidFill>
              <a:latin typeface="CMR12"/>
            </a:endParaRPr>
          </a:p>
          <a:p>
            <a:pPr algn="l"/>
            <a:r>
              <a:rPr lang="en-US" sz="2000" b="0" i="0" u="none" strike="noStrike" baseline="0" dirty="0">
                <a:solidFill>
                  <a:schemeClr val="bg1"/>
                </a:solidFill>
                <a:latin typeface="CMR12"/>
              </a:rPr>
              <a:t>This thesis proves that it is possible to implement a relatively large-scale PDC with high precision in dual axis with affordable finances any student can handle.</a:t>
            </a:r>
            <a:endParaRPr lang="en-US" sz="2000" dirty="0">
              <a:solidFill>
                <a:schemeClr val="bg1"/>
              </a:solidFill>
            </a:endParaRPr>
          </a:p>
        </p:txBody>
      </p:sp>
    </p:spTree>
    <p:extLst>
      <p:ext uri="{BB962C8B-B14F-4D97-AF65-F5344CB8AC3E}">
        <p14:creationId xmlns:p14="http://schemas.microsoft.com/office/powerpoint/2010/main" val="1103698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10;&#10;Description automatically generated">
            <a:extLst>
              <a:ext uri="{FF2B5EF4-FFF2-40B4-BE49-F238E27FC236}">
                <a16:creationId xmlns:a16="http://schemas.microsoft.com/office/drawing/2014/main" id="{0F97B028-74B1-C037-A77E-9CD5F977F553}"/>
              </a:ext>
            </a:extLst>
          </p:cNvPr>
          <p:cNvPicPr>
            <a:picLocks noChangeAspect="1"/>
          </p:cNvPicPr>
          <p:nvPr/>
        </p:nvPicPr>
        <p:blipFill rotWithShape="1">
          <a:blip r:embed="rId2">
            <a:extLst>
              <a:ext uri="{28A0092B-C50C-407E-A947-70E740481C1C}">
                <a14:useLocalDpi xmlns:a14="http://schemas.microsoft.com/office/drawing/2010/main" val="0"/>
              </a:ext>
            </a:extLst>
          </a:blip>
          <a:srcRect l="24812" r="22806" b="-1"/>
          <a:stretch/>
        </p:blipFill>
        <p:spPr>
          <a:xfrm>
            <a:off x="603671" y="-1"/>
            <a:ext cx="11588329" cy="6857999"/>
          </a:xfrm>
          <a:prstGeom prst="rect">
            <a:avLst/>
          </a:prstGeom>
        </p:spPr>
      </p:pic>
      <p:sp>
        <p:nvSpPr>
          <p:cNvPr id="53" name="Rectangle 49">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538C7-2DC8-C279-B3E2-8C31D0F06684}"/>
              </a:ext>
            </a:extLst>
          </p:cNvPr>
          <p:cNvSpPr>
            <a:spLocks noGrp="1"/>
          </p:cNvSpPr>
          <p:nvPr>
            <p:ph type="title"/>
          </p:nvPr>
        </p:nvSpPr>
        <p:spPr>
          <a:xfrm>
            <a:off x="1166649" y="721805"/>
            <a:ext cx="3874686" cy="2147520"/>
          </a:xfrm>
        </p:spPr>
        <p:txBody>
          <a:bodyPr>
            <a:normAutofit/>
          </a:bodyPr>
          <a:lstStyle/>
          <a:p>
            <a:r>
              <a:rPr lang="en-US">
                <a:solidFill>
                  <a:schemeClr val="bg1"/>
                </a:solidFill>
              </a:rPr>
              <a:t>Outline</a:t>
            </a:r>
            <a:endParaRPr lang="en-US" dirty="0">
              <a:solidFill>
                <a:schemeClr val="bg1"/>
              </a:solidFill>
            </a:endParaRPr>
          </a:p>
        </p:txBody>
      </p:sp>
      <p:sp>
        <p:nvSpPr>
          <p:cNvPr id="52" name="Rectangle 5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55"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7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81460B-7E99-557D-F4B7-801AA5E8EFB9}"/>
              </a:ext>
            </a:extLst>
          </p:cNvPr>
          <p:cNvSpPr>
            <a:spLocks noGrp="1"/>
          </p:cNvSpPr>
          <p:nvPr>
            <p:ph idx="1"/>
          </p:nvPr>
        </p:nvSpPr>
        <p:spPr>
          <a:xfrm>
            <a:off x="788085" y="2619375"/>
            <a:ext cx="4253249" cy="3946963"/>
          </a:xfrm>
        </p:spPr>
        <p:txBody>
          <a:bodyPr anchor="ctr">
            <a:normAutofit/>
          </a:bodyPr>
          <a:lstStyle/>
          <a:p>
            <a:pPr marL="514350" indent="-514350">
              <a:lnSpc>
                <a:spcPct val="150000"/>
              </a:lnSpc>
              <a:buFont typeface="+mj-lt"/>
              <a:buAutoNum type="arabicPeriod"/>
            </a:pPr>
            <a:r>
              <a:rPr lang="en-US" sz="2000" dirty="0">
                <a:solidFill>
                  <a:schemeClr val="bg1"/>
                </a:solidFill>
                <a:latin typeface="CMBX12"/>
              </a:rPr>
              <a:t>Introduction </a:t>
            </a:r>
          </a:p>
          <a:p>
            <a:pPr marL="514350" indent="-514350">
              <a:lnSpc>
                <a:spcPct val="150000"/>
              </a:lnSpc>
              <a:buFont typeface="+mj-lt"/>
              <a:buAutoNum type="arabicPeriod"/>
            </a:pPr>
            <a:r>
              <a:rPr lang="en-US" sz="2000" dirty="0">
                <a:solidFill>
                  <a:schemeClr val="bg1"/>
                </a:solidFill>
                <a:latin typeface="CMBX12"/>
              </a:rPr>
              <a:t>Methodology</a:t>
            </a:r>
          </a:p>
          <a:p>
            <a:pPr marL="514350" indent="-514350">
              <a:lnSpc>
                <a:spcPct val="150000"/>
              </a:lnSpc>
              <a:buFont typeface="+mj-lt"/>
              <a:buAutoNum type="arabicPeriod"/>
            </a:pPr>
            <a:r>
              <a:rPr lang="en-US" sz="2000" dirty="0">
                <a:solidFill>
                  <a:schemeClr val="bg1"/>
                </a:solidFill>
                <a:latin typeface="CMBX12"/>
              </a:rPr>
              <a:t>Results &amp; Implementation</a:t>
            </a:r>
          </a:p>
          <a:p>
            <a:pPr marL="514350" indent="-514350">
              <a:lnSpc>
                <a:spcPct val="150000"/>
              </a:lnSpc>
              <a:buFont typeface="+mj-lt"/>
              <a:buAutoNum type="arabicPeriod"/>
            </a:pPr>
            <a:r>
              <a:rPr lang="en-US" sz="2000" dirty="0">
                <a:solidFill>
                  <a:schemeClr val="bg1"/>
                </a:solidFill>
                <a:latin typeface="CMBX12"/>
              </a:rPr>
              <a:t>Conclusion</a:t>
            </a:r>
          </a:p>
          <a:p>
            <a:pPr marL="514350" indent="-514350">
              <a:buFont typeface="+mj-lt"/>
              <a:buAutoNum type="arabicPeriod"/>
            </a:pPr>
            <a:endParaRPr lang="en-US" sz="1800" dirty="0">
              <a:solidFill>
                <a:schemeClr val="bg1"/>
              </a:solidFill>
            </a:endParaRPr>
          </a:p>
          <a:p>
            <a:pPr marL="514350" indent="-514350">
              <a:buFont typeface="+mj-lt"/>
              <a:buAutoNum type="arabicPeriod"/>
            </a:pPr>
            <a:endParaRPr lang="en-US" sz="1800" dirty="0">
              <a:solidFill>
                <a:schemeClr val="bg1"/>
              </a:solidFill>
            </a:endParaRPr>
          </a:p>
        </p:txBody>
      </p:sp>
    </p:spTree>
    <p:extLst>
      <p:ext uri="{BB962C8B-B14F-4D97-AF65-F5344CB8AC3E}">
        <p14:creationId xmlns:p14="http://schemas.microsoft.com/office/powerpoint/2010/main" val="124874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2B7A100-75D1-4100-A395-5280905409C1}"/>
              </a:ext>
            </a:extLst>
          </p:cNvPr>
          <p:cNvSpPr/>
          <p:nvPr/>
        </p:nvSpPr>
        <p:spPr>
          <a:xfrm>
            <a:off x="0" y="431237"/>
            <a:ext cx="6828599" cy="860440"/>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582F1-8F6F-564D-80FE-308C7CB37011}"/>
              </a:ext>
            </a:extLst>
          </p:cNvPr>
          <p:cNvSpPr>
            <a:spLocks noGrp="1"/>
          </p:cNvSpPr>
          <p:nvPr>
            <p:ph type="title"/>
          </p:nvPr>
        </p:nvSpPr>
        <p:spPr>
          <a:xfrm>
            <a:off x="264622" y="207183"/>
            <a:ext cx="10515600" cy="1325563"/>
          </a:xfrm>
        </p:spPr>
        <p:txBody>
          <a:bodyPr/>
          <a:lstStyle/>
          <a:p>
            <a:r>
              <a:rPr lang="en-US" dirty="0"/>
              <a:t>Future work</a:t>
            </a:r>
          </a:p>
        </p:txBody>
      </p:sp>
      <p:pic>
        <p:nvPicPr>
          <p:cNvPr id="5" name="Picture 4">
            <a:extLst>
              <a:ext uri="{FF2B5EF4-FFF2-40B4-BE49-F238E27FC236}">
                <a16:creationId xmlns:a16="http://schemas.microsoft.com/office/drawing/2014/main" id="{9EC693A7-D072-3A82-EC00-6371D1FA5DC9}"/>
              </a:ext>
            </a:extLst>
          </p:cNvPr>
          <p:cNvPicPr>
            <a:picLocks noChangeAspect="1"/>
          </p:cNvPicPr>
          <p:nvPr/>
        </p:nvPicPr>
        <p:blipFill>
          <a:blip r:embed="rId2"/>
          <a:stretch>
            <a:fillRect/>
          </a:stretch>
        </p:blipFill>
        <p:spPr>
          <a:xfrm>
            <a:off x="6716683" y="3860858"/>
            <a:ext cx="3762895" cy="2997142"/>
          </a:xfrm>
          <a:prstGeom prst="rect">
            <a:avLst/>
          </a:prstGeom>
        </p:spPr>
      </p:pic>
      <p:sp>
        <p:nvSpPr>
          <p:cNvPr id="6" name="TextBox 5">
            <a:extLst>
              <a:ext uri="{FF2B5EF4-FFF2-40B4-BE49-F238E27FC236}">
                <a16:creationId xmlns:a16="http://schemas.microsoft.com/office/drawing/2014/main" id="{CC750CA4-D19C-6B52-CEA8-3AD7C913E11F}"/>
              </a:ext>
            </a:extLst>
          </p:cNvPr>
          <p:cNvSpPr txBox="1"/>
          <p:nvPr/>
        </p:nvSpPr>
        <p:spPr>
          <a:xfrm>
            <a:off x="199504" y="1463078"/>
            <a:ext cx="11396749" cy="2308324"/>
          </a:xfrm>
          <a:prstGeom prst="rect">
            <a:avLst/>
          </a:prstGeom>
          <a:noFill/>
        </p:spPr>
        <p:txBody>
          <a:bodyPr wrap="square" rtlCol="0">
            <a:spAutoFit/>
          </a:bodyPr>
          <a:lstStyle/>
          <a:p>
            <a:pPr algn="l"/>
            <a:r>
              <a:rPr lang="en-US" sz="1800" b="0" i="0" u="none" strike="noStrike" baseline="0" dirty="0">
                <a:solidFill>
                  <a:schemeClr val="bg1"/>
                </a:solidFill>
                <a:latin typeface="CMR12"/>
              </a:rPr>
              <a:t>Firstly, a larger dish is recommended, since the larger is the surface area of the dish, the more DNI is reflected of the dish. Also, the weight of the dishes is not that much compared to the rest of the assembly.</a:t>
            </a:r>
          </a:p>
          <a:p>
            <a:pPr algn="l"/>
            <a:endParaRPr lang="en-US" sz="1800" b="0" i="0" u="none" strike="noStrike" baseline="0" dirty="0">
              <a:solidFill>
                <a:schemeClr val="bg1"/>
              </a:solidFill>
              <a:latin typeface="CMR12"/>
            </a:endParaRPr>
          </a:p>
          <a:p>
            <a:pPr algn="l"/>
            <a:r>
              <a:rPr lang="en-US" sz="1800" b="0" i="0" u="none" strike="noStrike" baseline="0" dirty="0">
                <a:solidFill>
                  <a:schemeClr val="bg1"/>
                </a:solidFill>
                <a:latin typeface="CMR12"/>
              </a:rPr>
              <a:t>Secondly, integrate light dependent resistors to the system to achieve active solar tracking along side chronological solar tracking, which much increases the accuracy of the system.</a:t>
            </a:r>
          </a:p>
          <a:p>
            <a:pPr algn="l"/>
            <a:endParaRPr lang="en-US" sz="1800" b="0" i="0" u="none" strike="noStrike" baseline="0" dirty="0">
              <a:solidFill>
                <a:schemeClr val="bg1"/>
              </a:solidFill>
              <a:latin typeface="CMR12"/>
            </a:endParaRPr>
          </a:p>
          <a:p>
            <a:pPr algn="l"/>
            <a:r>
              <a:rPr lang="en-US" sz="1800" b="0" i="0" u="none" strike="noStrike" baseline="0" dirty="0">
                <a:solidFill>
                  <a:schemeClr val="bg1"/>
                </a:solidFill>
                <a:latin typeface="CMR12"/>
              </a:rPr>
              <a:t>Last but not least, using a longer column supporting the dish, as the higher the dish is in altitude, the better is the collection of the sun and also avoids the shadows of any possible obstructing surrounding.</a:t>
            </a:r>
            <a:endParaRPr lang="en-US" dirty="0">
              <a:solidFill>
                <a:schemeClr val="bg1"/>
              </a:solidFill>
            </a:endParaRPr>
          </a:p>
        </p:txBody>
      </p:sp>
      <p:pic>
        <p:nvPicPr>
          <p:cNvPr id="8" name="Picture 7">
            <a:extLst>
              <a:ext uri="{FF2B5EF4-FFF2-40B4-BE49-F238E27FC236}">
                <a16:creationId xmlns:a16="http://schemas.microsoft.com/office/drawing/2014/main" id="{C7FF02F6-6E22-8DBA-F520-6B965F6C803C}"/>
              </a:ext>
            </a:extLst>
          </p:cNvPr>
          <p:cNvPicPr>
            <a:picLocks noChangeAspect="1"/>
          </p:cNvPicPr>
          <p:nvPr/>
        </p:nvPicPr>
        <p:blipFill>
          <a:blip r:embed="rId3"/>
          <a:stretch>
            <a:fillRect/>
          </a:stretch>
        </p:blipFill>
        <p:spPr>
          <a:xfrm>
            <a:off x="2131068" y="3860859"/>
            <a:ext cx="3422007" cy="2997142"/>
          </a:xfrm>
          <a:prstGeom prst="rect">
            <a:avLst/>
          </a:prstGeom>
        </p:spPr>
      </p:pic>
      <p:cxnSp>
        <p:nvCxnSpPr>
          <p:cNvPr id="10" name="Straight Arrow Connector 9">
            <a:extLst>
              <a:ext uri="{FF2B5EF4-FFF2-40B4-BE49-F238E27FC236}">
                <a16:creationId xmlns:a16="http://schemas.microsoft.com/office/drawing/2014/main" id="{862131CD-DFD2-D58F-76ED-9FFF545FEE26}"/>
              </a:ext>
            </a:extLst>
          </p:cNvPr>
          <p:cNvCxnSpPr>
            <a:cxnSpLocks/>
          </p:cNvCxnSpPr>
          <p:nvPr/>
        </p:nvCxnSpPr>
        <p:spPr>
          <a:xfrm flipV="1">
            <a:off x="5553075" y="5359428"/>
            <a:ext cx="1163608" cy="1"/>
          </a:xfrm>
          <a:prstGeom prst="straightConnector1">
            <a:avLst/>
          </a:prstGeom>
          <a:ln w="47625">
            <a:solidFill>
              <a:schemeClr val="accent1">
                <a:lumMod val="60000"/>
                <a:lumOff val="40000"/>
              </a:schemeClr>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56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6" name="Picture 5" descr="A picture containing text, wire&#10;&#10;Description automatically generated">
            <a:extLst>
              <a:ext uri="{FF2B5EF4-FFF2-40B4-BE49-F238E27FC236}">
                <a16:creationId xmlns:a16="http://schemas.microsoft.com/office/drawing/2014/main" id="{A1D72F3D-E2FA-A22F-3D4D-986FF0E4B6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22766" b="3463"/>
          <a:stretch/>
        </p:blipFill>
        <p:spPr>
          <a:xfrm>
            <a:off x="-1" y="10"/>
            <a:ext cx="12192001" cy="6857990"/>
          </a:xfrm>
          <a:prstGeom prst="rect">
            <a:avLst/>
          </a:prstGeom>
        </p:spPr>
      </p:pic>
      <p:sp>
        <p:nvSpPr>
          <p:cNvPr id="2" name="Title 1">
            <a:extLst>
              <a:ext uri="{FF2B5EF4-FFF2-40B4-BE49-F238E27FC236}">
                <a16:creationId xmlns:a16="http://schemas.microsoft.com/office/drawing/2014/main" id="{FD3EA138-C59F-AE10-F9AE-63E5E726241C}"/>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6600" dirty="0">
                <a:solidFill>
                  <a:srgbClr val="FFFFFF"/>
                </a:solidFill>
                <a:latin typeface="CMBX12"/>
              </a:rPr>
              <a:t>Thank you </a:t>
            </a:r>
          </a:p>
        </p:txBody>
      </p:sp>
      <p:sp>
        <p:nvSpPr>
          <p:cNvPr id="3" name="Content Placeholder 2">
            <a:extLst>
              <a:ext uri="{FF2B5EF4-FFF2-40B4-BE49-F238E27FC236}">
                <a16:creationId xmlns:a16="http://schemas.microsoft.com/office/drawing/2014/main" id="{1C20A160-7A8D-4216-964D-38F45C48DB06}"/>
              </a:ext>
            </a:extLst>
          </p:cNvPr>
          <p:cNvSpPr>
            <a:spLocks noGrp="1"/>
          </p:cNvSpPr>
          <p:nvPr>
            <p:ph idx="1"/>
          </p:nvPr>
        </p:nvSpPr>
        <p:spPr>
          <a:xfrm>
            <a:off x="1198181" y="3514853"/>
            <a:ext cx="9795637" cy="2057043"/>
          </a:xfrm>
        </p:spPr>
        <p:txBody>
          <a:bodyPr vert="horz" lIns="91440" tIns="45720" rIns="91440" bIns="45720" rtlCol="0">
            <a:normAutofit/>
          </a:bodyPr>
          <a:lstStyle/>
          <a:p>
            <a:pPr marL="0" indent="0" algn="ctr">
              <a:buNone/>
            </a:pPr>
            <a:r>
              <a:rPr lang="en-US" sz="2400" dirty="0">
                <a:solidFill>
                  <a:srgbClr val="FFFFFF"/>
                </a:solidFill>
                <a:latin typeface="CMBX12"/>
              </a:rPr>
              <a:t>Any questions?</a:t>
            </a:r>
          </a:p>
        </p:txBody>
      </p:sp>
    </p:spTree>
    <p:extLst>
      <p:ext uri="{BB962C8B-B14F-4D97-AF65-F5344CB8AC3E}">
        <p14:creationId xmlns:p14="http://schemas.microsoft.com/office/powerpoint/2010/main" val="3853572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CBB8-8E51-1222-64A3-1619EB86A8AC}"/>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EE72A9E1-9AE8-F453-7DD0-9005FCE0DB95}"/>
              </a:ext>
            </a:extLst>
          </p:cNvPr>
          <p:cNvSpPr>
            <a:spLocks noGrp="1"/>
          </p:cNvSpPr>
          <p:nvPr>
            <p:ph idx="1"/>
          </p:nvPr>
        </p:nvSpPr>
        <p:spPr/>
        <p:txBody>
          <a:bodyPr/>
          <a:lstStyle/>
          <a:p>
            <a:r>
              <a:rPr lang="en-US" dirty="0"/>
              <a:t>[1] </a:t>
            </a:r>
            <a:r>
              <a:rPr lang="en-US" dirty="0">
                <a:hlinkClick r:id="rId2"/>
              </a:rPr>
              <a:t>https://www.britannica.com/science/solar-energy</a:t>
            </a:r>
            <a:endParaRPr lang="en-US" dirty="0"/>
          </a:p>
          <a:p>
            <a:r>
              <a:rPr lang="en-US" dirty="0"/>
              <a:t>[2] https://www.mordorintelligence.com/industry-reports/egypt-solar-energy-market</a:t>
            </a:r>
          </a:p>
        </p:txBody>
      </p:sp>
    </p:spTree>
    <p:extLst>
      <p:ext uri="{BB962C8B-B14F-4D97-AF65-F5344CB8AC3E}">
        <p14:creationId xmlns:p14="http://schemas.microsoft.com/office/powerpoint/2010/main" val="1556419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16FC22E-AC8E-922E-276D-31F4235EAEC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442"/>
          <a:stretch/>
        </p:blipFill>
        <p:spPr>
          <a:xfrm>
            <a:off x="0" y="0"/>
            <a:ext cx="12192000" cy="6858000"/>
          </a:xfrm>
          <a:prstGeom prst="rect">
            <a:avLst/>
          </a:prstGeom>
        </p:spPr>
      </p:pic>
      <p:sp>
        <p:nvSpPr>
          <p:cNvPr id="2" name="Title 1">
            <a:extLst>
              <a:ext uri="{FF2B5EF4-FFF2-40B4-BE49-F238E27FC236}">
                <a16:creationId xmlns:a16="http://schemas.microsoft.com/office/drawing/2014/main" id="{5E1794B0-1774-63E7-1E00-60E121D4D7FC}"/>
              </a:ext>
            </a:extLst>
          </p:cNvPr>
          <p:cNvSpPr>
            <a:spLocks noGrp="1"/>
          </p:cNvSpPr>
          <p:nvPr>
            <p:ph type="title"/>
          </p:nvPr>
        </p:nvSpPr>
        <p:spPr>
          <a:xfrm>
            <a:off x="838201" y="1065862"/>
            <a:ext cx="3313164" cy="4726276"/>
          </a:xfrm>
        </p:spPr>
        <p:txBody>
          <a:bodyPr>
            <a:normAutofit/>
          </a:bodyPr>
          <a:lstStyle/>
          <a:p>
            <a:pPr algn="r"/>
            <a:r>
              <a:rPr lang="en-US" sz="3200" dirty="0">
                <a:solidFill>
                  <a:srgbClr val="FFFFFF"/>
                </a:solidFill>
                <a:latin typeface="Cascadia Code SemiLight" panose="020B0609020000020004" pitchFamily="49" charset="0"/>
                <a:cs typeface="Cascadia Code SemiLight" panose="020B0609020000020004" pitchFamily="49" charset="0"/>
              </a:rPr>
              <a:t>Introduction</a:t>
            </a:r>
            <a:endParaRPr lang="en-US" dirty="0">
              <a:solidFill>
                <a:srgbClr val="FFFFFF"/>
              </a:solidFill>
              <a:latin typeface="Cascadia Code SemiLight" panose="020B0609020000020004" pitchFamily="49" charset="0"/>
              <a:cs typeface="Cascadia Code SemiLight" panose="020B0609020000020004" pitchFamily="49" charset="0"/>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3128AB-EFB4-AD5E-C5A8-AE69CCBF34AC}"/>
              </a:ext>
            </a:extLst>
          </p:cNvPr>
          <p:cNvSpPr>
            <a:spLocks noGrp="1"/>
          </p:cNvSpPr>
          <p:nvPr>
            <p:ph idx="1"/>
          </p:nvPr>
        </p:nvSpPr>
        <p:spPr>
          <a:xfrm>
            <a:off x="5155378" y="1065862"/>
            <a:ext cx="6598811" cy="4726276"/>
          </a:xfrm>
        </p:spPr>
        <p:txBody>
          <a:bodyPr anchor="ctr">
            <a:normAutofit/>
          </a:bodyPr>
          <a:lstStyle/>
          <a:p>
            <a:pPr>
              <a:lnSpc>
                <a:spcPct val="150000"/>
              </a:lnSpc>
            </a:pPr>
            <a:r>
              <a:rPr lang="en-US" sz="1800" dirty="0">
                <a:solidFill>
                  <a:srgbClr val="FFFFFF"/>
                </a:solidFill>
                <a:latin typeface="Cascadia Code SemiLight" panose="020B0609020000020004" pitchFamily="49" charset="0"/>
                <a:cs typeface="Cascadia Code SemiLight" panose="020B0609020000020004" pitchFamily="49" charset="0"/>
              </a:rPr>
              <a:t>Importance of Solar energy</a:t>
            </a:r>
          </a:p>
          <a:p>
            <a:pPr>
              <a:lnSpc>
                <a:spcPct val="150000"/>
              </a:lnSpc>
            </a:pPr>
            <a:r>
              <a:rPr lang="en-US" sz="1800" dirty="0">
                <a:solidFill>
                  <a:srgbClr val="FFFFFF"/>
                </a:solidFill>
                <a:latin typeface="Cascadia Code SemiLight" panose="020B0609020000020004" pitchFamily="49" charset="0"/>
                <a:cs typeface="Cascadia Code SemiLight" panose="020B0609020000020004" pitchFamily="49" charset="0"/>
              </a:rPr>
              <a:t>Solar energy growth</a:t>
            </a:r>
          </a:p>
          <a:p>
            <a:pPr>
              <a:lnSpc>
                <a:spcPct val="150000"/>
              </a:lnSpc>
            </a:pPr>
            <a:r>
              <a:rPr lang="en-US" sz="1800" dirty="0">
                <a:solidFill>
                  <a:srgbClr val="FFFFFF"/>
                </a:solidFill>
                <a:latin typeface="Cascadia Code SemiLight" panose="020B0609020000020004" pitchFamily="49" charset="0"/>
                <a:cs typeface="Cascadia Code SemiLight" panose="020B0609020000020004" pitchFamily="49" charset="0"/>
              </a:rPr>
              <a:t>Types of solar energy sources</a:t>
            </a:r>
          </a:p>
          <a:p>
            <a:pPr>
              <a:lnSpc>
                <a:spcPct val="150000"/>
              </a:lnSpc>
            </a:pPr>
            <a:r>
              <a:rPr lang="en-US" sz="1800" dirty="0">
                <a:solidFill>
                  <a:srgbClr val="FFFFFF"/>
                </a:solidFill>
                <a:latin typeface="Cascadia Code SemiLight" panose="020B0609020000020004" pitchFamily="49" charset="0"/>
                <a:cs typeface="Cascadia Code SemiLight" panose="020B0609020000020004" pitchFamily="49" charset="0"/>
              </a:rPr>
              <a:t>What is a solar tracker (technologies and </a:t>
            </a:r>
            <a:r>
              <a:rPr lang="en-US" sz="1800" dirty="0" err="1">
                <a:solidFill>
                  <a:srgbClr val="FFFFFF"/>
                </a:solidFill>
                <a:latin typeface="Cascadia Code SemiLight" panose="020B0609020000020004" pitchFamily="49" charset="0"/>
                <a:cs typeface="Cascadia Code SemiLight" panose="020B0609020000020004" pitchFamily="49" charset="0"/>
              </a:rPr>
              <a:t>DoF</a:t>
            </a:r>
            <a:r>
              <a:rPr lang="en-US" sz="1800" dirty="0">
                <a:solidFill>
                  <a:srgbClr val="FFFFFF"/>
                </a:solidFill>
                <a:latin typeface="Cascadia Code SemiLight" panose="020B0609020000020004" pitchFamily="49" charset="0"/>
                <a:cs typeface="Cascadia Code SemiLight" panose="020B0609020000020004" pitchFamily="49" charset="0"/>
              </a:rPr>
              <a:t>)</a:t>
            </a:r>
          </a:p>
          <a:p>
            <a:pPr>
              <a:lnSpc>
                <a:spcPct val="150000"/>
              </a:lnSpc>
            </a:pPr>
            <a:r>
              <a:rPr lang="en-US" sz="1800" dirty="0">
                <a:solidFill>
                  <a:srgbClr val="FFFFFF"/>
                </a:solidFill>
                <a:latin typeface="Cascadia Code SemiLight" panose="020B0609020000020004" pitchFamily="49" charset="0"/>
                <a:cs typeface="Cascadia Code SemiLight" panose="020B0609020000020004" pitchFamily="49" charset="0"/>
              </a:rPr>
              <a:t>Aim</a:t>
            </a:r>
          </a:p>
        </p:txBody>
      </p:sp>
    </p:spTree>
    <p:extLst>
      <p:ext uri="{BB962C8B-B14F-4D97-AF65-F5344CB8AC3E}">
        <p14:creationId xmlns:p14="http://schemas.microsoft.com/office/powerpoint/2010/main" val="789546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picture containing outdoor object, comet, night sky&#10;&#10;Description automatically generated">
            <a:extLst>
              <a:ext uri="{FF2B5EF4-FFF2-40B4-BE49-F238E27FC236}">
                <a16:creationId xmlns:a16="http://schemas.microsoft.com/office/drawing/2014/main" id="{092C5FCB-487C-9B43-991F-F82E90F97C6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6682" b="8731"/>
          <a:stretch/>
        </p:blipFill>
        <p:spPr>
          <a:xfrm>
            <a:off x="20" y="10"/>
            <a:ext cx="12191980" cy="6857990"/>
          </a:xfrm>
          <a:prstGeom prst="rect">
            <a:avLst/>
          </a:prstGeom>
        </p:spPr>
      </p:pic>
      <p:sp>
        <p:nvSpPr>
          <p:cNvPr id="14" name="Freeform: Shape 13">
            <a:extLst>
              <a:ext uri="{FF2B5EF4-FFF2-40B4-BE49-F238E27FC236}">
                <a16:creationId xmlns:a16="http://schemas.microsoft.com/office/drawing/2014/main" id="{14405C38-C93D-55EB-A62E-621C978A7151}"/>
              </a:ext>
            </a:extLst>
          </p:cNvPr>
          <p:cNvSpPr/>
          <p:nvPr/>
        </p:nvSpPr>
        <p:spPr>
          <a:xfrm>
            <a:off x="12776" y="508228"/>
            <a:ext cx="5361709"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AFBB4-3D7D-2A4E-EBE1-AD9A89517385}"/>
              </a:ext>
            </a:extLst>
          </p:cNvPr>
          <p:cNvSpPr>
            <a:spLocks noGrp="1"/>
          </p:cNvSpPr>
          <p:nvPr>
            <p:ph type="title"/>
          </p:nvPr>
        </p:nvSpPr>
        <p:spPr>
          <a:xfrm>
            <a:off x="-8775" y="284173"/>
            <a:ext cx="5103357" cy="1325563"/>
          </a:xfrm>
        </p:spPr>
        <p:txBody>
          <a:bodyPr>
            <a:normAutofit/>
          </a:bodyPr>
          <a:lstStyle/>
          <a:p>
            <a:r>
              <a:rPr lang="en-US" sz="2800" dirty="0">
                <a:solidFill>
                  <a:srgbClr val="FFFFFF"/>
                </a:solidFill>
                <a:latin typeface="Segoe UI" panose="020B0502040204020203" pitchFamily="34" charset="0"/>
                <a:ea typeface="Roboto" panose="02000000000000000000" pitchFamily="2" charset="0"/>
                <a:cs typeface="Segoe UI" panose="020B0502040204020203" pitchFamily="34" charset="0"/>
              </a:rPr>
              <a:t>Importance of Solar energy</a:t>
            </a:r>
          </a:p>
        </p:txBody>
      </p:sp>
      <p:sp>
        <p:nvSpPr>
          <p:cNvPr id="4" name="Content Placeholder 3">
            <a:extLst>
              <a:ext uri="{FF2B5EF4-FFF2-40B4-BE49-F238E27FC236}">
                <a16:creationId xmlns:a16="http://schemas.microsoft.com/office/drawing/2014/main" id="{558426C5-589E-5E36-5897-604DDBF85427}"/>
              </a:ext>
            </a:extLst>
          </p:cNvPr>
          <p:cNvSpPr>
            <a:spLocks noGrp="1"/>
          </p:cNvSpPr>
          <p:nvPr>
            <p:ph idx="1"/>
          </p:nvPr>
        </p:nvSpPr>
        <p:spPr>
          <a:xfrm>
            <a:off x="5100145" y="530318"/>
            <a:ext cx="6905296" cy="771391"/>
          </a:xfrm>
        </p:spPr>
        <p:txBody>
          <a:bodyPr>
            <a:normAutofit fontScale="92500" lnSpcReduction="20000"/>
          </a:bodyPr>
          <a:lstStyle/>
          <a:p>
            <a:pPr marL="0" indent="0" algn="r">
              <a:buNone/>
            </a:pPr>
            <a:r>
              <a:rPr lang="en-US" sz="2000" dirty="0"/>
              <a:t>Solar energy is radiant light and heat from the Sun that is harnessed using a range of technologies such as solar power to generate electricity, solar thermal energy and solar architecture[1].</a:t>
            </a:r>
          </a:p>
        </p:txBody>
      </p:sp>
      <p:sp>
        <p:nvSpPr>
          <p:cNvPr id="6" name="Freeform: Shape 5">
            <a:extLst>
              <a:ext uri="{FF2B5EF4-FFF2-40B4-BE49-F238E27FC236}">
                <a16:creationId xmlns:a16="http://schemas.microsoft.com/office/drawing/2014/main" id="{E2DF6269-F3AC-E870-5497-2B51A7C8B1D0}"/>
              </a:ext>
            </a:extLst>
          </p:cNvPr>
          <p:cNvSpPr/>
          <p:nvPr/>
        </p:nvSpPr>
        <p:spPr>
          <a:xfrm>
            <a:off x="4813049" y="446344"/>
            <a:ext cx="7373389" cy="939338"/>
          </a:xfrm>
          <a:custGeom>
            <a:avLst/>
            <a:gdLst>
              <a:gd name="connsiteX0" fmla="*/ 7373389 w 7373389"/>
              <a:gd name="connsiteY0" fmla="*/ 0 h 939338"/>
              <a:gd name="connsiteX1" fmla="*/ 0 w 7373389"/>
              <a:gd name="connsiteY1" fmla="*/ 0 h 939338"/>
              <a:gd name="connsiteX2" fmla="*/ 939338 w 7373389"/>
              <a:gd name="connsiteY2" fmla="*/ 939338 h 939338"/>
              <a:gd name="connsiteX3" fmla="*/ 7373389 w 7373389"/>
              <a:gd name="connsiteY3" fmla="*/ 939338 h 939338"/>
              <a:gd name="connsiteX4" fmla="*/ 7373389 w 7373389"/>
              <a:gd name="connsiteY4" fmla="*/ 0 h 9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3389" h="939338">
                <a:moveTo>
                  <a:pt x="7373389" y="0"/>
                </a:moveTo>
                <a:lnTo>
                  <a:pt x="0" y="0"/>
                </a:lnTo>
                <a:lnTo>
                  <a:pt x="939338" y="939338"/>
                </a:lnTo>
                <a:lnTo>
                  <a:pt x="7373389" y="939338"/>
                </a:lnTo>
                <a:lnTo>
                  <a:pt x="7373389" y="0"/>
                </a:lnTo>
                <a:close/>
              </a:path>
            </a:pathLst>
          </a:custGeom>
          <a:solidFill>
            <a:srgbClr val="00B0F0">
              <a:alpha val="31000"/>
            </a:srgb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3824DB4-4F4F-4B99-E8C3-9D8BF0C29B32}"/>
              </a:ext>
            </a:extLst>
          </p:cNvPr>
          <p:cNvSpPr txBox="1">
            <a:spLocks/>
          </p:cNvSpPr>
          <p:nvPr/>
        </p:nvSpPr>
        <p:spPr>
          <a:xfrm>
            <a:off x="6407773" y="3433216"/>
            <a:ext cx="5181600" cy="734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Saves money</a:t>
            </a:r>
          </a:p>
        </p:txBody>
      </p:sp>
      <p:sp>
        <p:nvSpPr>
          <p:cNvPr id="5" name="Content Placeholder 2">
            <a:extLst>
              <a:ext uri="{FF2B5EF4-FFF2-40B4-BE49-F238E27FC236}">
                <a16:creationId xmlns:a16="http://schemas.microsoft.com/office/drawing/2014/main" id="{4834752F-A369-F711-67CC-36475B6D4CE5}"/>
              </a:ext>
            </a:extLst>
          </p:cNvPr>
          <p:cNvSpPr txBox="1">
            <a:spLocks/>
          </p:cNvSpPr>
          <p:nvPr/>
        </p:nvSpPr>
        <p:spPr>
          <a:xfrm>
            <a:off x="7576404" y="5031756"/>
            <a:ext cx="28443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Clean source</a:t>
            </a:r>
          </a:p>
        </p:txBody>
      </p:sp>
      <p:sp>
        <p:nvSpPr>
          <p:cNvPr id="7" name="Content Placeholder 2">
            <a:extLst>
              <a:ext uri="{FF2B5EF4-FFF2-40B4-BE49-F238E27FC236}">
                <a16:creationId xmlns:a16="http://schemas.microsoft.com/office/drawing/2014/main" id="{EC54605C-E172-1D4F-4017-367AE137FFFF}"/>
              </a:ext>
            </a:extLst>
          </p:cNvPr>
          <p:cNvSpPr txBox="1">
            <a:spLocks/>
          </p:cNvSpPr>
          <p:nvPr/>
        </p:nvSpPr>
        <p:spPr>
          <a:xfrm>
            <a:off x="7242380" y="2055677"/>
            <a:ext cx="3512389" cy="4463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Limitless solar energy</a:t>
            </a:r>
          </a:p>
        </p:txBody>
      </p:sp>
      <p:cxnSp>
        <p:nvCxnSpPr>
          <p:cNvPr id="16" name="Straight Connector 15">
            <a:extLst>
              <a:ext uri="{FF2B5EF4-FFF2-40B4-BE49-F238E27FC236}">
                <a16:creationId xmlns:a16="http://schemas.microsoft.com/office/drawing/2014/main" id="{2A4C3573-C738-3664-CA75-F23660B8BE37}"/>
              </a:ext>
            </a:extLst>
          </p:cNvPr>
          <p:cNvCxnSpPr>
            <a:cxnSpLocks/>
          </p:cNvCxnSpPr>
          <p:nvPr/>
        </p:nvCxnSpPr>
        <p:spPr>
          <a:xfrm>
            <a:off x="6736149" y="2565543"/>
            <a:ext cx="4524848" cy="8120"/>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9A60694-32ED-B719-4F95-DAD7F7CBA9AF}"/>
              </a:ext>
            </a:extLst>
          </p:cNvPr>
          <p:cNvCxnSpPr>
            <a:cxnSpLocks/>
          </p:cNvCxnSpPr>
          <p:nvPr/>
        </p:nvCxnSpPr>
        <p:spPr>
          <a:xfrm flipV="1">
            <a:off x="7552517" y="3989827"/>
            <a:ext cx="2892113" cy="5247"/>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B1C63D3-281B-AFDE-F921-0682A4D96E12}"/>
              </a:ext>
            </a:extLst>
          </p:cNvPr>
          <p:cNvCxnSpPr>
            <a:cxnSpLocks/>
          </p:cNvCxnSpPr>
          <p:nvPr/>
        </p:nvCxnSpPr>
        <p:spPr>
          <a:xfrm>
            <a:off x="7164774" y="5661196"/>
            <a:ext cx="3667598" cy="0"/>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pic>
        <p:nvPicPr>
          <p:cNvPr id="24" name="Picture 23" descr="Solar panels on a field&#10;&#10;Description automatically generated with low confidence">
            <a:extLst>
              <a:ext uri="{FF2B5EF4-FFF2-40B4-BE49-F238E27FC236}">
                <a16:creationId xmlns:a16="http://schemas.microsoft.com/office/drawing/2014/main" id="{CD38250C-571A-CA81-30F6-6B34C18D784C}"/>
              </a:ext>
            </a:extLst>
          </p:cNvPr>
          <p:cNvPicPr>
            <a:picLocks noChangeAspect="1"/>
          </p:cNvPicPr>
          <p:nvPr/>
        </p:nvPicPr>
        <p:blipFill>
          <a:blip r:embed="rId4">
            <a:alphaModFix amt="88000"/>
            <a:extLst>
              <a:ext uri="{BEBA8EAE-BF5A-486C-A8C5-ECC9F3942E4B}">
                <a14:imgProps xmlns:a14="http://schemas.microsoft.com/office/drawing/2010/main">
                  <a14:imgLayer r:embed="rId5">
                    <a14:imgEffect>
                      <a14:colorTemperature colorTemp="2925"/>
                    </a14:imgEffect>
                  </a14:imgLayer>
                </a14:imgProps>
              </a:ext>
              <a:ext uri="{28A0092B-C50C-407E-A947-70E740481C1C}">
                <a14:useLocalDpi xmlns:a14="http://schemas.microsoft.com/office/drawing/2010/main" val="0"/>
              </a:ext>
            </a:extLst>
          </a:blip>
          <a:stretch>
            <a:fillRect/>
          </a:stretch>
        </p:blipFill>
        <p:spPr>
          <a:xfrm>
            <a:off x="310375" y="1971496"/>
            <a:ext cx="5787044" cy="4057650"/>
          </a:xfrm>
          <a:prstGeom prst="rect">
            <a:avLst/>
          </a:prstGeom>
        </p:spPr>
      </p:pic>
    </p:spTree>
    <p:extLst>
      <p:ext uri="{BB962C8B-B14F-4D97-AF65-F5344CB8AC3E}">
        <p14:creationId xmlns:p14="http://schemas.microsoft.com/office/powerpoint/2010/main" val="60427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picture containing outdoor object, comet, night sky&#10;&#10;Description automatically generated">
            <a:extLst>
              <a:ext uri="{FF2B5EF4-FFF2-40B4-BE49-F238E27FC236}">
                <a16:creationId xmlns:a16="http://schemas.microsoft.com/office/drawing/2014/main" id="{092C5FCB-487C-9B43-991F-F82E90F97C6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6682" b="8731"/>
          <a:stretch/>
        </p:blipFill>
        <p:spPr>
          <a:xfrm>
            <a:off x="20" y="10"/>
            <a:ext cx="12191980" cy="6857990"/>
          </a:xfrm>
          <a:prstGeom prst="rect">
            <a:avLst/>
          </a:prstGeom>
        </p:spPr>
      </p:pic>
      <p:sp>
        <p:nvSpPr>
          <p:cNvPr id="14" name="Freeform: Shape 13">
            <a:extLst>
              <a:ext uri="{FF2B5EF4-FFF2-40B4-BE49-F238E27FC236}">
                <a16:creationId xmlns:a16="http://schemas.microsoft.com/office/drawing/2014/main" id="{14405C38-C93D-55EB-A62E-621C978A7151}"/>
              </a:ext>
            </a:extLst>
          </p:cNvPr>
          <p:cNvSpPr/>
          <p:nvPr/>
        </p:nvSpPr>
        <p:spPr>
          <a:xfrm>
            <a:off x="0" y="477286"/>
            <a:ext cx="6096000"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AFBB4-3D7D-2A4E-EBE1-AD9A89517385}"/>
              </a:ext>
            </a:extLst>
          </p:cNvPr>
          <p:cNvSpPr>
            <a:spLocks noGrp="1"/>
          </p:cNvSpPr>
          <p:nvPr>
            <p:ph type="title"/>
          </p:nvPr>
        </p:nvSpPr>
        <p:spPr>
          <a:xfrm>
            <a:off x="514350" y="200201"/>
            <a:ext cx="10153650" cy="1325563"/>
          </a:xfrm>
        </p:spPr>
        <p:txBody>
          <a:bodyPr>
            <a:normAutofit/>
          </a:bodyPr>
          <a:lstStyle/>
          <a:p>
            <a:r>
              <a:rPr lang="en-US" sz="3600" dirty="0">
                <a:solidFill>
                  <a:srgbClr val="FFFFFF"/>
                </a:solidFill>
                <a:latin typeface="Segoe UI" panose="020B0502040204020203" pitchFamily="34" charset="0"/>
                <a:ea typeface="Roboto" panose="02000000000000000000" pitchFamily="2" charset="0"/>
                <a:cs typeface="Segoe UI" panose="020B0502040204020203" pitchFamily="34" charset="0"/>
              </a:rPr>
              <a:t>Solar energy growth   </a:t>
            </a:r>
          </a:p>
        </p:txBody>
      </p:sp>
      <p:pic>
        <p:nvPicPr>
          <p:cNvPr id="8" name="Picture 7">
            <a:extLst>
              <a:ext uri="{FF2B5EF4-FFF2-40B4-BE49-F238E27FC236}">
                <a16:creationId xmlns:a16="http://schemas.microsoft.com/office/drawing/2014/main" id="{E5A0B82C-BFB4-5979-2038-F8AF4493C5AB}"/>
              </a:ext>
            </a:extLst>
          </p:cNvPr>
          <p:cNvPicPr>
            <a:picLocks noChangeAspect="1"/>
          </p:cNvPicPr>
          <p:nvPr/>
        </p:nvPicPr>
        <p:blipFill>
          <a:blip r:embed="rId4"/>
          <a:stretch>
            <a:fillRect/>
          </a:stretch>
        </p:blipFill>
        <p:spPr>
          <a:xfrm>
            <a:off x="338021" y="2866312"/>
            <a:ext cx="5344015" cy="2919343"/>
          </a:xfrm>
          <a:prstGeom prst="rect">
            <a:avLst/>
          </a:prstGeom>
        </p:spPr>
      </p:pic>
      <p:sp>
        <p:nvSpPr>
          <p:cNvPr id="9" name="TextBox 8">
            <a:extLst>
              <a:ext uri="{FF2B5EF4-FFF2-40B4-BE49-F238E27FC236}">
                <a16:creationId xmlns:a16="http://schemas.microsoft.com/office/drawing/2014/main" id="{A9C97E3F-CD2D-0C20-0E7E-C96A6E265445}"/>
              </a:ext>
            </a:extLst>
          </p:cNvPr>
          <p:cNvSpPr txBox="1"/>
          <p:nvPr/>
        </p:nvSpPr>
        <p:spPr>
          <a:xfrm>
            <a:off x="496843" y="2123327"/>
            <a:ext cx="5026369" cy="523220"/>
          </a:xfrm>
          <a:prstGeom prst="rect">
            <a:avLst/>
          </a:prstGeom>
          <a:noFill/>
        </p:spPr>
        <p:txBody>
          <a:bodyPr wrap="square" rtlCol="0">
            <a:spAutoFit/>
          </a:bodyPr>
          <a:lstStyle/>
          <a:p>
            <a:pPr algn="ctr"/>
            <a:r>
              <a:rPr lang="en-US" sz="1400" dirty="0"/>
              <a:t>The Egyptian Solar Energy Market is segmented by Technology (Solar Photovoltaic (PV) and Concentrated Solar Power (CSP))[2].</a:t>
            </a:r>
          </a:p>
        </p:txBody>
      </p:sp>
      <p:cxnSp>
        <p:nvCxnSpPr>
          <p:cNvPr id="15" name="Straight Connector 14">
            <a:extLst>
              <a:ext uri="{FF2B5EF4-FFF2-40B4-BE49-F238E27FC236}">
                <a16:creationId xmlns:a16="http://schemas.microsoft.com/office/drawing/2014/main" id="{EAB7E947-CF14-C4FA-8DA3-F4D165418A1A}"/>
              </a:ext>
            </a:extLst>
          </p:cNvPr>
          <p:cNvCxnSpPr>
            <a:cxnSpLocks/>
          </p:cNvCxnSpPr>
          <p:nvPr/>
        </p:nvCxnSpPr>
        <p:spPr>
          <a:xfrm flipV="1">
            <a:off x="655667" y="2646547"/>
            <a:ext cx="4739293" cy="10678"/>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A1C2760E-1748-C880-519D-D21AF450A6FA}"/>
              </a:ext>
            </a:extLst>
          </p:cNvPr>
          <p:cNvPicPr>
            <a:picLocks noChangeAspect="1"/>
          </p:cNvPicPr>
          <p:nvPr/>
        </p:nvPicPr>
        <p:blipFill rotWithShape="1">
          <a:blip r:embed="rId5"/>
          <a:srcRect t="15070"/>
          <a:stretch/>
        </p:blipFill>
        <p:spPr>
          <a:xfrm>
            <a:off x="6371483" y="2866312"/>
            <a:ext cx="5312259" cy="2919342"/>
          </a:xfrm>
          <a:prstGeom prst="rect">
            <a:avLst/>
          </a:prstGeom>
        </p:spPr>
      </p:pic>
      <p:cxnSp>
        <p:nvCxnSpPr>
          <p:cNvPr id="22" name="Straight Connector 21">
            <a:extLst>
              <a:ext uri="{FF2B5EF4-FFF2-40B4-BE49-F238E27FC236}">
                <a16:creationId xmlns:a16="http://schemas.microsoft.com/office/drawing/2014/main" id="{E366FC51-6B42-5DB1-F06E-37F18C87646C}"/>
              </a:ext>
            </a:extLst>
          </p:cNvPr>
          <p:cNvCxnSpPr/>
          <p:nvPr/>
        </p:nvCxnSpPr>
        <p:spPr>
          <a:xfrm>
            <a:off x="6001789" y="2732210"/>
            <a:ext cx="0" cy="3261266"/>
          </a:xfrm>
          <a:prstGeom prst="line">
            <a:avLst/>
          </a:prstGeom>
          <a:ln w="12700">
            <a:solidFill>
              <a:schemeClr val="tx1">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4EDAD21-9BD1-3401-E5B9-50E27E39146A}"/>
              </a:ext>
            </a:extLst>
          </p:cNvPr>
          <p:cNvSpPr txBox="1"/>
          <p:nvPr/>
        </p:nvSpPr>
        <p:spPr>
          <a:xfrm>
            <a:off x="6122533" y="2231048"/>
            <a:ext cx="5882908" cy="307777"/>
          </a:xfrm>
          <a:prstGeom prst="rect">
            <a:avLst/>
          </a:prstGeom>
          <a:noFill/>
        </p:spPr>
        <p:txBody>
          <a:bodyPr wrap="square" rtlCol="0">
            <a:spAutoFit/>
          </a:bodyPr>
          <a:lstStyle/>
          <a:p>
            <a:pPr algn="ctr"/>
            <a:r>
              <a:rPr lang="en-US" sz="1400" dirty="0"/>
              <a:t>Solar energy installed capacity, in MW ,Egypt, 2015-2022</a:t>
            </a:r>
          </a:p>
        </p:txBody>
      </p:sp>
      <p:cxnSp>
        <p:nvCxnSpPr>
          <p:cNvPr id="27" name="Straight Connector 26">
            <a:extLst>
              <a:ext uri="{FF2B5EF4-FFF2-40B4-BE49-F238E27FC236}">
                <a16:creationId xmlns:a16="http://schemas.microsoft.com/office/drawing/2014/main" id="{5ECF0BBC-698E-5AF1-5BE4-2FE08260134A}"/>
              </a:ext>
            </a:extLst>
          </p:cNvPr>
          <p:cNvCxnSpPr>
            <a:cxnSpLocks/>
          </p:cNvCxnSpPr>
          <p:nvPr/>
        </p:nvCxnSpPr>
        <p:spPr>
          <a:xfrm flipV="1">
            <a:off x="6694340" y="2635869"/>
            <a:ext cx="4739293" cy="10678"/>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2549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picture containing outdoor object, comet, night sky&#10;&#10;Description automatically generated">
            <a:extLst>
              <a:ext uri="{FF2B5EF4-FFF2-40B4-BE49-F238E27FC236}">
                <a16:creationId xmlns:a16="http://schemas.microsoft.com/office/drawing/2014/main" id="{092C5FCB-487C-9B43-991F-F82E90F97C6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6682" b="8731"/>
          <a:stretch/>
        </p:blipFill>
        <p:spPr>
          <a:xfrm>
            <a:off x="20" y="10"/>
            <a:ext cx="12191980" cy="6857990"/>
          </a:xfrm>
          <a:prstGeom prst="rect">
            <a:avLst/>
          </a:prstGeom>
        </p:spPr>
      </p:pic>
      <p:sp>
        <p:nvSpPr>
          <p:cNvPr id="2" name="Title 1">
            <a:extLst>
              <a:ext uri="{FF2B5EF4-FFF2-40B4-BE49-F238E27FC236}">
                <a16:creationId xmlns:a16="http://schemas.microsoft.com/office/drawing/2014/main" id="{CCCAFBB4-3D7D-2A4E-EBE1-AD9A89517385}"/>
              </a:ext>
            </a:extLst>
          </p:cNvPr>
          <p:cNvSpPr>
            <a:spLocks noGrp="1"/>
          </p:cNvSpPr>
          <p:nvPr>
            <p:ph type="title"/>
          </p:nvPr>
        </p:nvSpPr>
        <p:spPr>
          <a:xfrm>
            <a:off x="2999153" y="-13773"/>
            <a:ext cx="6368600" cy="600480"/>
          </a:xfrm>
        </p:spPr>
        <p:txBody>
          <a:bodyPr>
            <a:normAutofit fontScale="90000"/>
          </a:bodyPr>
          <a:lstStyle/>
          <a:p>
            <a:pPr algn="ctr"/>
            <a:r>
              <a:rPr lang="en-US" sz="3600" dirty="0">
                <a:solidFill>
                  <a:srgbClr val="FFFFFF"/>
                </a:solidFill>
                <a:latin typeface="Segoe UI" panose="020B0502040204020203" pitchFamily="34" charset="0"/>
                <a:ea typeface="Roboto" panose="02000000000000000000" pitchFamily="2" charset="0"/>
                <a:cs typeface="Segoe UI" panose="020B0502040204020203" pitchFamily="34" charset="0"/>
              </a:rPr>
              <a:t>Types of Solar energy generation  </a:t>
            </a:r>
          </a:p>
        </p:txBody>
      </p:sp>
      <p:pic>
        <p:nvPicPr>
          <p:cNvPr id="6" name="Picture 5">
            <a:extLst>
              <a:ext uri="{FF2B5EF4-FFF2-40B4-BE49-F238E27FC236}">
                <a16:creationId xmlns:a16="http://schemas.microsoft.com/office/drawing/2014/main" id="{FFEFC300-6D11-BA66-1AF1-A3C137E11277}"/>
              </a:ext>
            </a:extLst>
          </p:cNvPr>
          <p:cNvPicPr>
            <a:picLocks noChangeAspect="1"/>
          </p:cNvPicPr>
          <p:nvPr/>
        </p:nvPicPr>
        <p:blipFill>
          <a:blip r:embed="rId4"/>
          <a:stretch>
            <a:fillRect/>
          </a:stretch>
        </p:blipFill>
        <p:spPr>
          <a:xfrm>
            <a:off x="0" y="739833"/>
            <a:ext cx="12192000" cy="6131940"/>
          </a:xfrm>
          <a:prstGeom prst="rect">
            <a:avLst/>
          </a:prstGeom>
        </p:spPr>
      </p:pic>
      <p:pic>
        <p:nvPicPr>
          <p:cNvPr id="17" name="Picture 16" descr="Graphical user interface&#10;&#10;Description automatically generated with medium confidence">
            <a:extLst>
              <a:ext uri="{FF2B5EF4-FFF2-40B4-BE49-F238E27FC236}">
                <a16:creationId xmlns:a16="http://schemas.microsoft.com/office/drawing/2014/main" id="{72F974B2-21F3-42DB-6A62-283CC38D48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067" y="5082388"/>
            <a:ext cx="4285556" cy="1751686"/>
          </a:xfrm>
          <a:prstGeom prst="rect">
            <a:avLst/>
          </a:prstGeom>
        </p:spPr>
      </p:pic>
      <p:pic>
        <p:nvPicPr>
          <p:cNvPr id="10" name="Content Placeholder 9" descr="Rows of solar panels">
            <a:extLst>
              <a:ext uri="{FF2B5EF4-FFF2-40B4-BE49-F238E27FC236}">
                <a16:creationId xmlns:a16="http://schemas.microsoft.com/office/drawing/2014/main" id="{9895316E-E67B-681A-AD59-D7CB4312A568}"/>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741729" y="3805803"/>
            <a:ext cx="1460580" cy="1089802"/>
          </a:xfrm>
        </p:spPr>
      </p:pic>
      <p:pic>
        <p:nvPicPr>
          <p:cNvPr id="9" name="Picture 8" descr="A picture containing dome, accessory&#10;&#10;Description automatically generated">
            <a:extLst>
              <a:ext uri="{FF2B5EF4-FFF2-40B4-BE49-F238E27FC236}">
                <a16:creationId xmlns:a16="http://schemas.microsoft.com/office/drawing/2014/main" id="{D950ACB8-2841-9048-4977-F0BD764C4F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1486" y="5447435"/>
            <a:ext cx="1399247" cy="1185239"/>
          </a:xfrm>
          <a:prstGeom prst="rect">
            <a:avLst/>
          </a:prstGeom>
        </p:spPr>
      </p:pic>
      <p:pic>
        <p:nvPicPr>
          <p:cNvPr id="7" name="Picture 6" descr="A picture containing sky, outdoor&#10;&#10;Description automatically generated">
            <a:extLst>
              <a:ext uri="{FF2B5EF4-FFF2-40B4-BE49-F238E27FC236}">
                <a16:creationId xmlns:a16="http://schemas.microsoft.com/office/drawing/2014/main" id="{E886EC9F-6A5E-1B6A-06D4-A47975DD49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1146" y="5428258"/>
            <a:ext cx="1493215" cy="1200865"/>
          </a:xfrm>
          <a:prstGeom prst="rect">
            <a:avLst/>
          </a:prstGeom>
        </p:spPr>
      </p:pic>
      <p:pic>
        <p:nvPicPr>
          <p:cNvPr id="15" name="Picture 14">
            <a:extLst>
              <a:ext uri="{FF2B5EF4-FFF2-40B4-BE49-F238E27FC236}">
                <a16:creationId xmlns:a16="http://schemas.microsoft.com/office/drawing/2014/main" id="{1D9BD662-3E67-85F4-F443-DDDB06E0AD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94773" y="5443883"/>
            <a:ext cx="1399247" cy="1185240"/>
          </a:xfrm>
          <a:prstGeom prst="rect">
            <a:avLst/>
          </a:prstGeom>
        </p:spPr>
      </p:pic>
      <p:pic>
        <p:nvPicPr>
          <p:cNvPr id="11" name="Picture 10" descr="A tall tower in a city&#10;&#10;Description automatically generated with low confidence">
            <a:extLst>
              <a:ext uri="{FF2B5EF4-FFF2-40B4-BE49-F238E27FC236}">
                <a16:creationId xmlns:a16="http://schemas.microsoft.com/office/drawing/2014/main" id="{AA28B18C-8D71-E0A9-3606-67D2D0C01F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8290" y="5455695"/>
            <a:ext cx="1379024" cy="1161616"/>
          </a:xfrm>
          <a:prstGeom prst="rect">
            <a:avLst/>
          </a:prstGeom>
        </p:spPr>
      </p:pic>
      <p:pic>
        <p:nvPicPr>
          <p:cNvPr id="14" name="Picture 13" descr="A group of sheep in a fenced in pasture&#10;&#10;Description automatically generated with medium confidence">
            <a:extLst>
              <a:ext uri="{FF2B5EF4-FFF2-40B4-BE49-F238E27FC236}">
                <a16:creationId xmlns:a16="http://schemas.microsoft.com/office/drawing/2014/main" id="{E3C30DCC-7F32-DE2B-CC83-5F23558519C5}"/>
              </a:ext>
            </a:extLst>
          </p:cNvPr>
          <p:cNvPicPr>
            <a:picLocks noChangeAspect="1"/>
          </p:cNvPicPr>
          <p:nvPr/>
        </p:nvPicPr>
        <p:blipFill rotWithShape="1">
          <a:blip r:embed="rId11">
            <a:extLst>
              <a:ext uri="{28A0092B-C50C-407E-A947-70E740481C1C}">
                <a14:useLocalDpi xmlns:a14="http://schemas.microsoft.com/office/drawing/2010/main" val="0"/>
              </a:ext>
            </a:extLst>
          </a:blip>
          <a:srcRect b="9248"/>
          <a:stretch/>
        </p:blipFill>
        <p:spPr>
          <a:xfrm>
            <a:off x="4395130" y="3805803"/>
            <a:ext cx="1803058" cy="1089802"/>
          </a:xfrm>
          <a:prstGeom prst="rect">
            <a:avLst/>
          </a:prstGeom>
        </p:spPr>
      </p:pic>
    </p:spTree>
    <p:extLst>
      <p:ext uri="{BB962C8B-B14F-4D97-AF65-F5344CB8AC3E}">
        <p14:creationId xmlns:p14="http://schemas.microsoft.com/office/powerpoint/2010/main" val="968609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4963756-EA41-1C9F-58E1-0216874CB130}"/>
              </a:ext>
            </a:extLst>
          </p:cNvPr>
          <p:cNvSpPr/>
          <p:nvPr/>
        </p:nvSpPr>
        <p:spPr>
          <a:xfrm>
            <a:off x="-1" y="364289"/>
            <a:ext cx="6619875"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9" name="Content Placeholder 12" descr="A picture containing outdoor object, comet, night sky&#10;&#10;Description automatically generated">
            <a:extLst>
              <a:ext uri="{FF2B5EF4-FFF2-40B4-BE49-F238E27FC236}">
                <a16:creationId xmlns:a16="http://schemas.microsoft.com/office/drawing/2014/main" id="{3FA2D3BA-C6E3-E251-62BE-17E7D59394F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6682" b="8731"/>
          <a:stretch/>
        </p:blipFill>
        <p:spPr>
          <a:xfrm>
            <a:off x="20" y="0"/>
            <a:ext cx="12191980" cy="6857990"/>
          </a:xfrm>
          <a:prstGeom prst="rect">
            <a:avLst/>
          </a:prstGeom>
        </p:spPr>
      </p:pic>
      <p:sp>
        <p:nvSpPr>
          <p:cNvPr id="2" name="Title 1">
            <a:extLst>
              <a:ext uri="{FF2B5EF4-FFF2-40B4-BE49-F238E27FC236}">
                <a16:creationId xmlns:a16="http://schemas.microsoft.com/office/drawing/2014/main" id="{5B489A96-CC67-A61F-30AB-8F55F98BEA3A}"/>
              </a:ext>
            </a:extLst>
          </p:cNvPr>
          <p:cNvSpPr>
            <a:spLocks noGrp="1"/>
          </p:cNvSpPr>
          <p:nvPr>
            <p:ph type="title"/>
          </p:nvPr>
        </p:nvSpPr>
        <p:spPr>
          <a:xfrm>
            <a:off x="414251" y="140235"/>
            <a:ext cx="10515600" cy="1325563"/>
          </a:xfrm>
        </p:spPr>
        <p:txBody>
          <a:bodyPr/>
          <a:lstStyle/>
          <a:p>
            <a:r>
              <a:rPr lang="en-US" dirty="0">
                <a:solidFill>
                  <a:schemeClr val="bg1"/>
                </a:solidFill>
              </a:rPr>
              <a:t>Types of solar radiation</a:t>
            </a:r>
          </a:p>
        </p:txBody>
      </p:sp>
      <p:pic>
        <p:nvPicPr>
          <p:cNvPr id="11" name="Picture 10" descr="Diagram&#10;&#10;Description automatically generated">
            <a:extLst>
              <a:ext uri="{FF2B5EF4-FFF2-40B4-BE49-F238E27FC236}">
                <a16:creationId xmlns:a16="http://schemas.microsoft.com/office/drawing/2014/main" id="{FB8B409C-73FF-72B9-4148-DFE515538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717" y="1823244"/>
            <a:ext cx="4091976" cy="3827201"/>
          </a:xfrm>
          <a:prstGeom prst="rect">
            <a:avLst/>
          </a:prstGeom>
        </p:spPr>
      </p:pic>
      <p:pic>
        <p:nvPicPr>
          <p:cNvPr id="15" name="Content Placeholder 14" descr="Diagram, schematic&#10;&#10;Description automatically generated">
            <a:extLst>
              <a:ext uri="{FF2B5EF4-FFF2-40B4-BE49-F238E27FC236}">
                <a16:creationId xmlns:a16="http://schemas.microsoft.com/office/drawing/2014/main" id="{4664C8A5-6C93-10C7-F01A-3A55FB91054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24987" y="1561176"/>
            <a:ext cx="3516548" cy="4351338"/>
          </a:xfrm>
        </p:spPr>
      </p:pic>
    </p:spTree>
    <p:extLst>
      <p:ext uri="{BB962C8B-B14F-4D97-AF65-F5344CB8AC3E}">
        <p14:creationId xmlns:p14="http://schemas.microsoft.com/office/powerpoint/2010/main" val="3597133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E6A67B57-B1EE-E653-115F-E6B2487C3D7B}"/>
              </a:ext>
            </a:extLst>
          </p:cNvPr>
          <p:cNvSpPr/>
          <p:nvPr/>
        </p:nvSpPr>
        <p:spPr>
          <a:xfrm>
            <a:off x="0" y="592207"/>
            <a:ext cx="4830618"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6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Content Placeholder 12" descr="A picture containing outdoor object, comet, night sky&#10;&#10;Description automatically generated">
            <a:extLst>
              <a:ext uri="{FF2B5EF4-FFF2-40B4-BE49-F238E27FC236}">
                <a16:creationId xmlns:a16="http://schemas.microsoft.com/office/drawing/2014/main" id="{DA38F379-A6C4-2A89-F074-A7106F4A27F5}"/>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6682" b="8731"/>
          <a:stretch/>
        </p:blipFill>
        <p:spPr>
          <a:xfrm>
            <a:off x="20" y="10"/>
            <a:ext cx="12191980" cy="6857990"/>
          </a:xfrm>
          <a:prstGeom prst="rect">
            <a:avLst/>
          </a:prstGeom>
        </p:spPr>
      </p:pic>
      <p:sp>
        <p:nvSpPr>
          <p:cNvPr id="2" name="Title 1">
            <a:extLst>
              <a:ext uri="{FF2B5EF4-FFF2-40B4-BE49-F238E27FC236}">
                <a16:creationId xmlns:a16="http://schemas.microsoft.com/office/drawing/2014/main" id="{84581435-A6AA-F99F-B862-0C82F2AE37F6}"/>
              </a:ext>
            </a:extLst>
          </p:cNvPr>
          <p:cNvSpPr>
            <a:spLocks noGrp="1"/>
          </p:cNvSpPr>
          <p:nvPr>
            <p:ph type="title"/>
          </p:nvPr>
        </p:nvSpPr>
        <p:spPr>
          <a:xfrm>
            <a:off x="123825" y="384994"/>
            <a:ext cx="10515600" cy="1325563"/>
          </a:xfrm>
        </p:spPr>
        <p:txBody>
          <a:bodyPr>
            <a:normAutofit/>
          </a:bodyPr>
          <a:lstStyle/>
          <a:p>
            <a:r>
              <a:rPr lang="en-US" sz="2800" dirty="0">
                <a:solidFill>
                  <a:schemeClr val="bg1"/>
                </a:solidFill>
              </a:rPr>
              <a:t>Solar tracking technologies</a:t>
            </a:r>
          </a:p>
        </p:txBody>
      </p:sp>
      <p:sp>
        <p:nvSpPr>
          <p:cNvPr id="5" name="TextBox 4">
            <a:extLst>
              <a:ext uri="{FF2B5EF4-FFF2-40B4-BE49-F238E27FC236}">
                <a16:creationId xmlns:a16="http://schemas.microsoft.com/office/drawing/2014/main" id="{84E753C6-AD87-02F0-1A26-DE065FA31DE5}"/>
              </a:ext>
            </a:extLst>
          </p:cNvPr>
          <p:cNvSpPr txBox="1"/>
          <p:nvPr/>
        </p:nvSpPr>
        <p:spPr>
          <a:xfrm>
            <a:off x="762010" y="1760447"/>
            <a:ext cx="2838450" cy="369332"/>
          </a:xfrm>
          <a:prstGeom prst="rect">
            <a:avLst/>
          </a:prstGeom>
          <a:noFill/>
        </p:spPr>
        <p:txBody>
          <a:bodyPr wrap="square" rtlCol="0">
            <a:spAutoFit/>
          </a:bodyPr>
          <a:lstStyle/>
          <a:p>
            <a:pPr algn="ctr"/>
            <a:r>
              <a:rPr lang="en-US" dirty="0">
                <a:solidFill>
                  <a:schemeClr val="bg1"/>
                </a:solidFill>
              </a:rPr>
              <a:t>Active solar tracking</a:t>
            </a:r>
          </a:p>
        </p:txBody>
      </p:sp>
      <p:sp>
        <p:nvSpPr>
          <p:cNvPr id="6" name="TextBox 5">
            <a:extLst>
              <a:ext uri="{FF2B5EF4-FFF2-40B4-BE49-F238E27FC236}">
                <a16:creationId xmlns:a16="http://schemas.microsoft.com/office/drawing/2014/main" id="{237D40A5-A8E5-13FC-28F7-32F28CD4939E}"/>
              </a:ext>
            </a:extLst>
          </p:cNvPr>
          <p:cNvSpPr txBox="1"/>
          <p:nvPr/>
        </p:nvSpPr>
        <p:spPr>
          <a:xfrm>
            <a:off x="7800975" y="1762125"/>
            <a:ext cx="2838450" cy="369332"/>
          </a:xfrm>
          <a:prstGeom prst="rect">
            <a:avLst/>
          </a:prstGeom>
          <a:noFill/>
        </p:spPr>
        <p:txBody>
          <a:bodyPr wrap="square" rtlCol="0">
            <a:spAutoFit/>
          </a:bodyPr>
          <a:lstStyle/>
          <a:p>
            <a:pPr algn="ctr"/>
            <a:r>
              <a:rPr lang="en-US" dirty="0">
                <a:solidFill>
                  <a:schemeClr val="bg1"/>
                </a:solidFill>
              </a:rPr>
              <a:t>Chronological solar tracking</a:t>
            </a:r>
          </a:p>
        </p:txBody>
      </p:sp>
      <p:sp>
        <p:nvSpPr>
          <p:cNvPr id="7" name="TextBox 6">
            <a:extLst>
              <a:ext uri="{FF2B5EF4-FFF2-40B4-BE49-F238E27FC236}">
                <a16:creationId xmlns:a16="http://schemas.microsoft.com/office/drawing/2014/main" id="{5A61D90D-6B61-FF21-252D-A642955C4EC5}"/>
              </a:ext>
            </a:extLst>
          </p:cNvPr>
          <p:cNvSpPr txBox="1"/>
          <p:nvPr/>
        </p:nvSpPr>
        <p:spPr>
          <a:xfrm>
            <a:off x="4362450" y="1771650"/>
            <a:ext cx="2838450" cy="369332"/>
          </a:xfrm>
          <a:prstGeom prst="rect">
            <a:avLst/>
          </a:prstGeom>
          <a:noFill/>
        </p:spPr>
        <p:txBody>
          <a:bodyPr wrap="square" rtlCol="0">
            <a:spAutoFit/>
          </a:bodyPr>
          <a:lstStyle/>
          <a:p>
            <a:pPr algn="ctr"/>
            <a:r>
              <a:rPr lang="en-US" dirty="0">
                <a:solidFill>
                  <a:schemeClr val="bg1"/>
                </a:solidFill>
              </a:rPr>
              <a:t>Passive solar tracking</a:t>
            </a:r>
          </a:p>
        </p:txBody>
      </p:sp>
      <p:pic>
        <p:nvPicPr>
          <p:cNvPr id="9" name="Picture 8">
            <a:extLst>
              <a:ext uri="{FF2B5EF4-FFF2-40B4-BE49-F238E27FC236}">
                <a16:creationId xmlns:a16="http://schemas.microsoft.com/office/drawing/2014/main" id="{DEFD55F5-9CD1-57C6-3AA2-5FC8B6BFE740}"/>
              </a:ext>
            </a:extLst>
          </p:cNvPr>
          <p:cNvPicPr>
            <a:picLocks noChangeAspect="1"/>
          </p:cNvPicPr>
          <p:nvPr/>
        </p:nvPicPr>
        <p:blipFill>
          <a:blip r:embed="rId3"/>
          <a:stretch>
            <a:fillRect/>
          </a:stretch>
        </p:blipFill>
        <p:spPr>
          <a:xfrm>
            <a:off x="316615" y="2565179"/>
            <a:ext cx="3729239" cy="2970179"/>
          </a:xfrm>
          <a:prstGeom prst="rect">
            <a:avLst/>
          </a:prstGeom>
        </p:spPr>
      </p:pic>
      <p:pic>
        <p:nvPicPr>
          <p:cNvPr id="11" name="Picture 10">
            <a:extLst>
              <a:ext uri="{FF2B5EF4-FFF2-40B4-BE49-F238E27FC236}">
                <a16:creationId xmlns:a16="http://schemas.microsoft.com/office/drawing/2014/main" id="{18EE0EAA-93C7-F16A-11FE-B1A354711415}"/>
              </a:ext>
            </a:extLst>
          </p:cNvPr>
          <p:cNvPicPr>
            <a:picLocks noChangeAspect="1"/>
          </p:cNvPicPr>
          <p:nvPr/>
        </p:nvPicPr>
        <p:blipFill>
          <a:blip r:embed="rId4"/>
          <a:stretch>
            <a:fillRect/>
          </a:stretch>
        </p:blipFill>
        <p:spPr>
          <a:xfrm>
            <a:off x="4383382" y="2650498"/>
            <a:ext cx="2987899" cy="2872902"/>
          </a:xfrm>
          <a:prstGeom prst="rect">
            <a:avLst/>
          </a:prstGeom>
        </p:spPr>
      </p:pic>
      <p:pic>
        <p:nvPicPr>
          <p:cNvPr id="13" name="Picture 12">
            <a:extLst>
              <a:ext uri="{FF2B5EF4-FFF2-40B4-BE49-F238E27FC236}">
                <a16:creationId xmlns:a16="http://schemas.microsoft.com/office/drawing/2014/main" id="{D3EB61CF-DCDE-6DBB-0E4C-50C7F85E8A38}"/>
              </a:ext>
            </a:extLst>
          </p:cNvPr>
          <p:cNvPicPr>
            <a:picLocks noChangeAspect="1"/>
          </p:cNvPicPr>
          <p:nvPr/>
        </p:nvPicPr>
        <p:blipFill>
          <a:blip r:embed="rId5"/>
          <a:stretch>
            <a:fillRect/>
          </a:stretch>
        </p:blipFill>
        <p:spPr>
          <a:xfrm>
            <a:off x="7896225" y="2666147"/>
            <a:ext cx="2743200" cy="2762655"/>
          </a:xfrm>
          <a:prstGeom prst="rect">
            <a:avLst/>
          </a:prstGeom>
        </p:spPr>
      </p:pic>
      <p:cxnSp>
        <p:nvCxnSpPr>
          <p:cNvPr id="15" name="Straight Connector 14">
            <a:extLst>
              <a:ext uri="{FF2B5EF4-FFF2-40B4-BE49-F238E27FC236}">
                <a16:creationId xmlns:a16="http://schemas.microsoft.com/office/drawing/2014/main" id="{BF4E8CFD-211D-46B5-2850-312AFB767500}"/>
              </a:ext>
            </a:extLst>
          </p:cNvPr>
          <p:cNvCxnSpPr>
            <a:cxnSpLocks/>
          </p:cNvCxnSpPr>
          <p:nvPr/>
        </p:nvCxnSpPr>
        <p:spPr>
          <a:xfrm>
            <a:off x="634566" y="2229558"/>
            <a:ext cx="3093335" cy="994"/>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DEA4B47-928B-7D06-90C5-30C41587F9CB}"/>
              </a:ext>
            </a:extLst>
          </p:cNvPr>
          <p:cNvCxnSpPr>
            <a:cxnSpLocks/>
          </p:cNvCxnSpPr>
          <p:nvPr/>
        </p:nvCxnSpPr>
        <p:spPr>
          <a:xfrm>
            <a:off x="4479040" y="2218880"/>
            <a:ext cx="2796584" cy="10678"/>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EF4F3F8-0520-83E9-7654-127126245D2F}"/>
              </a:ext>
            </a:extLst>
          </p:cNvPr>
          <p:cNvCxnSpPr>
            <a:cxnSpLocks/>
          </p:cNvCxnSpPr>
          <p:nvPr/>
        </p:nvCxnSpPr>
        <p:spPr>
          <a:xfrm>
            <a:off x="7721157" y="2228405"/>
            <a:ext cx="3093335" cy="994"/>
          </a:xfrm>
          <a:prstGeom prst="line">
            <a:avLst/>
          </a:prstGeom>
          <a:ln w="19050">
            <a:solidFill>
              <a:schemeClr val="tx1">
                <a:lumMod val="50000"/>
              </a:schemeClr>
            </a:solidFill>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6226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27AEA58-90F9-742B-2666-D223A7FCE1D2}"/>
              </a:ext>
            </a:extLst>
          </p:cNvPr>
          <p:cNvSpPr/>
          <p:nvPr/>
        </p:nvSpPr>
        <p:spPr>
          <a:xfrm>
            <a:off x="0" y="412699"/>
            <a:ext cx="5781675" cy="877454"/>
          </a:xfrm>
          <a:custGeom>
            <a:avLst/>
            <a:gdLst>
              <a:gd name="connsiteX0" fmla="*/ 18473 w 4830618"/>
              <a:gd name="connsiteY0" fmla="*/ 0 h 877454"/>
              <a:gd name="connsiteX1" fmla="*/ 3953164 w 4830618"/>
              <a:gd name="connsiteY1" fmla="*/ 0 h 877454"/>
              <a:gd name="connsiteX2" fmla="*/ 4830618 w 4830618"/>
              <a:gd name="connsiteY2" fmla="*/ 877454 h 877454"/>
              <a:gd name="connsiteX3" fmla="*/ 0 w 4830618"/>
              <a:gd name="connsiteY3" fmla="*/ 877454 h 877454"/>
              <a:gd name="connsiteX4" fmla="*/ 18473 w 4830618"/>
              <a:gd name="connsiteY4" fmla="*/ 0 h 87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877454">
                <a:moveTo>
                  <a:pt x="18473" y="0"/>
                </a:moveTo>
                <a:lnTo>
                  <a:pt x="3953164" y="0"/>
                </a:lnTo>
                <a:lnTo>
                  <a:pt x="4830618" y="877454"/>
                </a:lnTo>
                <a:lnTo>
                  <a:pt x="0" y="877454"/>
                </a:lnTo>
                <a:cubicBezTo>
                  <a:pt x="3079" y="594206"/>
                  <a:pt x="6157" y="310957"/>
                  <a:pt x="18473" y="0"/>
                </a:cubicBezTo>
                <a:close/>
              </a:path>
            </a:pathLst>
          </a:custGeom>
          <a:solidFill>
            <a:schemeClr val="accent3">
              <a:alpha val="64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1" name="Content Placeholder 12" descr="A picture containing outdoor object, comet, night sky&#10;&#10;Description automatically generated">
            <a:extLst>
              <a:ext uri="{FF2B5EF4-FFF2-40B4-BE49-F238E27FC236}">
                <a16:creationId xmlns:a16="http://schemas.microsoft.com/office/drawing/2014/main" id="{0AA1F7B0-34A1-7E8E-002B-A605D41B25D5}"/>
              </a:ext>
            </a:extLst>
          </p:cNvPr>
          <p:cNvPicPr>
            <a:picLocks noChangeAspect="1"/>
          </p:cNvPicPr>
          <p:nvPr/>
        </p:nvPicPr>
        <p:blipFill rotWithShape="1">
          <a:blip r:embed="rId2">
            <a:alphaModFix amt="49000"/>
            <a:extLst>
              <a:ext uri="{28A0092B-C50C-407E-A947-70E740481C1C}">
                <a14:useLocalDpi xmlns:a14="http://schemas.microsoft.com/office/drawing/2010/main" val="0"/>
              </a:ext>
            </a:extLst>
          </a:blip>
          <a:srcRect t="6682" b="8731"/>
          <a:stretch/>
        </p:blipFill>
        <p:spPr>
          <a:xfrm>
            <a:off x="20" y="0"/>
            <a:ext cx="12191980" cy="6857990"/>
          </a:xfrm>
          <a:prstGeom prst="rect">
            <a:avLst/>
          </a:prstGeom>
        </p:spPr>
      </p:pic>
      <p:sp>
        <p:nvSpPr>
          <p:cNvPr id="2" name="Title 1">
            <a:extLst>
              <a:ext uri="{FF2B5EF4-FFF2-40B4-BE49-F238E27FC236}">
                <a16:creationId xmlns:a16="http://schemas.microsoft.com/office/drawing/2014/main" id="{91A5EF3F-BDFE-C5E5-98BA-C26DE90BCD8A}"/>
              </a:ext>
            </a:extLst>
          </p:cNvPr>
          <p:cNvSpPr>
            <a:spLocks noGrp="1"/>
          </p:cNvSpPr>
          <p:nvPr>
            <p:ph type="title"/>
          </p:nvPr>
        </p:nvSpPr>
        <p:spPr>
          <a:xfrm>
            <a:off x="485775" y="188645"/>
            <a:ext cx="10515600" cy="1325563"/>
          </a:xfrm>
        </p:spPr>
        <p:txBody>
          <a:bodyPr/>
          <a:lstStyle/>
          <a:p>
            <a:r>
              <a:rPr lang="en-US" dirty="0">
                <a:solidFill>
                  <a:schemeClr val="bg1"/>
                </a:solidFill>
              </a:rPr>
              <a:t>Solar tracking </a:t>
            </a:r>
            <a:r>
              <a:rPr lang="en-US" dirty="0" err="1">
                <a:solidFill>
                  <a:schemeClr val="bg1"/>
                </a:solidFill>
              </a:rPr>
              <a:t>DoF</a:t>
            </a:r>
            <a:endParaRPr lang="en-US" dirty="0">
              <a:solidFill>
                <a:schemeClr val="bg1"/>
              </a:solidFill>
            </a:endParaRPr>
          </a:p>
        </p:txBody>
      </p:sp>
      <p:pic>
        <p:nvPicPr>
          <p:cNvPr id="5" name="Content Placeholder 4" descr="Diagram&#10;&#10;Description automatically generated">
            <a:extLst>
              <a:ext uri="{FF2B5EF4-FFF2-40B4-BE49-F238E27FC236}">
                <a16:creationId xmlns:a16="http://schemas.microsoft.com/office/drawing/2014/main" id="{ED668C81-7426-ED84-C883-F1EFA996D3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550" y="1672695"/>
            <a:ext cx="5505450" cy="4248150"/>
          </a:xfrm>
        </p:spPr>
      </p:pic>
      <p:pic>
        <p:nvPicPr>
          <p:cNvPr id="7" name="Picture 6" descr="A picture containing text, solar cell, table&#10;&#10;Description automatically generated">
            <a:extLst>
              <a:ext uri="{FF2B5EF4-FFF2-40B4-BE49-F238E27FC236}">
                <a16:creationId xmlns:a16="http://schemas.microsoft.com/office/drawing/2014/main" id="{86F824B1-A25F-0B44-A687-1E8D0E343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1765" y="1497807"/>
            <a:ext cx="4841145" cy="4581525"/>
          </a:xfrm>
          <a:prstGeom prst="rect">
            <a:avLst/>
          </a:prstGeom>
        </p:spPr>
      </p:pic>
      <p:pic>
        <p:nvPicPr>
          <p:cNvPr id="9" name="Picture 8">
            <a:extLst>
              <a:ext uri="{FF2B5EF4-FFF2-40B4-BE49-F238E27FC236}">
                <a16:creationId xmlns:a16="http://schemas.microsoft.com/office/drawing/2014/main" id="{E815922A-E0F2-742F-4F46-98BAF6E38471}"/>
              </a:ext>
            </a:extLst>
          </p:cNvPr>
          <p:cNvPicPr>
            <a:picLocks noChangeAspect="1"/>
          </p:cNvPicPr>
          <p:nvPr/>
        </p:nvPicPr>
        <p:blipFill>
          <a:blip r:embed="rId5"/>
          <a:stretch>
            <a:fillRect/>
          </a:stretch>
        </p:blipFill>
        <p:spPr>
          <a:xfrm>
            <a:off x="800866" y="1625651"/>
            <a:ext cx="5153744" cy="3829584"/>
          </a:xfrm>
          <a:prstGeom prst="rect">
            <a:avLst/>
          </a:prstGeom>
        </p:spPr>
      </p:pic>
    </p:spTree>
    <p:extLst>
      <p:ext uri="{BB962C8B-B14F-4D97-AF65-F5344CB8AC3E}">
        <p14:creationId xmlns:p14="http://schemas.microsoft.com/office/powerpoint/2010/main" val="47290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2622</TotalTime>
  <Words>694</Words>
  <Application>Microsoft Office PowerPoint</Application>
  <PresentationFormat>Widescreen</PresentationFormat>
  <Paragraphs>85</Paragraphs>
  <Slides>22</Slides>
  <Notes>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Cascadia Code SemiLight</vt:lpstr>
      <vt:lpstr>CMBX12</vt:lpstr>
      <vt:lpstr>CMR12</vt:lpstr>
      <vt:lpstr>Segoe UI</vt:lpstr>
      <vt:lpstr>Office Theme</vt:lpstr>
      <vt:lpstr>Implementation of a Dual-Axis Tracking System for Parabolic Dish Collectors</vt:lpstr>
      <vt:lpstr>Outline</vt:lpstr>
      <vt:lpstr>Introduction</vt:lpstr>
      <vt:lpstr>Importance of Solar energy</vt:lpstr>
      <vt:lpstr>Solar energy growth   </vt:lpstr>
      <vt:lpstr>Types of Solar energy generation  </vt:lpstr>
      <vt:lpstr>Types of solar radiation</vt:lpstr>
      <vt:lpstr>Solar tracking technologies</vt:lpstr>
      <vt:lpstr>Solar tracking DoF</vt:lpstr>
      <vt:lpstr>Aim</vt:lpstr>
      <vt:lpstr>Methodology</vt:lpstr>
      <vt:lpstr>Azimuth and Elevation angles</vt:lpstr>
      <vt:lpstr>Software design</vt:lpstr>
      <vt:lpstr>Hardware components</vt:lpstr>
      <vt:lpstr>Results</vt:lpstr>
      <vt:lpstr>Design of the system</vt:lpstr>
      <vt:lpstr>Hardware implementation process</vt:lpstr>
      <vt:lpstr>Conclusion</vt:lpstr>
      <vt:lpstr>Conclusion and discussion</vt:lpstr>
      <vt:lpstr>Future work</vt:lpstr>
      <vt:lpstr>Thank you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Dual-Axis Tracking System for Parabolic Dish Collectors</dc:title>
  <dc:creator>ahmed elaraby</dc:creator>
  <cp:lastModifiedBy>ahmed elaraby</cp:lastModifiedBy>
  <cp:revision>18</cp:revision>
  <dcterms:created xsi:type="dcterms:W3CDTF">2023-01-20T20:34:42Z</dcterms:created>
  <dcterms:modified xsi:type="dcterms:W3CDTF">2023-01-29T06:00:25Z</dcterms:modified>
</cp:coreProperties>
</file>